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6"/>
  </p:notesMasterIdLst>
  <p:handoutMasterIdLst>
    <p:handoutMasterId r:id="rId37"/>
  </p:handoutMasterIdLst>
  <p:sldIdLst>
    <p:sldId id="356" r:id="rId2"/>
    <p:sldId id="357" r:id="rId3"/>
    <p:sldId id="321" r:id="rId4"/>
    <p:sldId id="276" r:id="rId5"/>
    <p:sldId id="335" r:id="rId6"/>
    <p:sldId id="296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5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51" r:id="rId33"/>
    <p:sldId id="352" r:id="rId34"/>
    <p:sldId id="358" r:id="rId3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10" userDrawn="1">
          <p15:clr>
            <a:srgbClr val="A4A3A4"/>
          </p15:clr>
        </p15:guide>
        <p15:guide id="5" pos="7423" userDrawn="1">
          <p15:clr>
            <a:srgbClr val="A4A3A4"/>
          </p15:clr>
        </p15:guide>
        <p15:guide id="7" pos="279" userDrawn="1">
          <p15:clr>
            <a:srgbClr val="A4A3A4"/>
          </p15:clr>
        </p15:guide>
        <p15:guide id="8" orient="horz" pos="41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idas Maximiliano Gorski" initials="LMG" lastIdx="1" clrIdx="0">
    <p:extLst>
      <p:ext uri="{19B8F6BF-5375-455C-9EA6-DF929625EA0E}">
        <p15:presenceInfo xmlns:p15="http://schemas.microsoft.com/office/powerpoint/2012/main" userId="S-1-5-21-2127433847-131552816-4547331-80805" providerId="AD"/>
      </p:ext>
    </p:extLst>
  </p:cmAuthor>
  <p:cmAuthor id="2" name="Usuario de Windows" initials="UdW" lastIdx="1" clrIdx="1">
    <p:extLst>
      <p:ext uri="{19B8F6BF-5375-455C-9EA6-DF929625EA0E}">
        <p15:presenceInfo xmlns:p15="http://schemas.microsoft.com/office/powerpoint/2012/main" userId="Usuario d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8EB"/>
    <a:srgbClr val="709D2D"/>
    <a:srgbClr val="C7D760"/>
    <a:srgbClr val="8A2F41"/>
    <a:srgbClr val="387539"/>
    <a:srgbClr val="FDB533"/>
    <a:srgbClr val="CCCCCC"/>
    <a:srgbClr val="4A9DE3"/>
    <a:srgbClr val="589ACF"/>
    <a:srgbClr val="F6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6395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0"/>
        <p:guide pos="7423"/>
        <p:guide pos="279"/>
        <p:guide orient="horz" pos="41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BE1F3-03FA-4831-8D41-63483EB4121A}" type="datetimeFigureOut">
              <a:rPr lang="es-ES" smtClean="0"/>
              <a:t>27/02/2019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52D6C-06B1-4DBB-941F-1BA4EBC0DB7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0443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85DD7-AE63-4A4E-8A07-2F52099D6664}" type="datetimeFigureOut">
              <a:rPr lang="es-AR" smtClean="0"/>
              <a:t>27/2/2019</a:t>
            </a:fld>
            <a:endParaRPr lang="es-A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FA43-1B4C-449F-9D63-0922DD62E7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9685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594" cy="68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1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0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" y="0"/>
            <a:ext cx="12191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-1"/>
            <a:ext cx="12191594" cy="68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3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" y="-1"/>
            <a:ext cx="12191594" cy="68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38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2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" y="0"/>
            <a:ext cx="12191594" cy="68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543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" y="0"/>
            <a:ext cx="12191594" cy="68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1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72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594" cy="68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2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" y="0"/>
            <a:ext cx="12191594" cy="68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7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06" y="0"/>
            <a:ext cx="12191594" cy="68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7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" y="0"/>
            <a:ext cx="12191594" cy="68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5" t="1249" r="545" b="12234"/>
          <a:stretch/>
        </p:blipFill>
        <p:spPr>
          <a:xfrm>
            <a:off x="7953376" y="0"/>
            <a:ext cx="4238624" cy="68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9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" b="559"/>
          <a:stretch/>
        </p:blipFill>
        <p:spPr>
          <a:xfrm flipH="1">
            <a:off x="1" y="-10422"/>
            <a:ext cx="12192000" cy="68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0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9F4B-B04E-439D-8B2B-3662D47975EF}" type="datetimeFigureOut">
              <a:rPr lang="es-AR" smtClean="0"/>
              <a:t>27/2/2019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4504-802B-4F80-B6D0-AB37E5FFFB1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2083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62" r:id="rId2"/>
    <p:sldLayoutId id="2147483766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3" r:id="rId9"/>
    <p:sldLayoutId id="2147483757" r:id="rId10"/>
    <p:sldLayoutId id="2147483758" r:id="rId11"/>
    <p:sldLayoutId id="2147483759" r:id="rId12"/>
    <p:sldLayoutId id="2147483760" r:id="rId13"/>
    <p:sldLayoutId id="2147483764" r:id="rId14"/>
    <p:sldLayoutId id="2147483765" r:id="rId15"/>
    <p:sldLayoutId id="2147483767" r:id="rId16"/>
    <p:sldLayoutId id="21474837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8.jpe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4" Type="http://schemas.openxmlformats.org/officeDocument/2006/relationships/image" Target="../media/image21.emf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png"/><Relationship Id="rId7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43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43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02" y="333375"/>
            <a:ext cx="4901874" cy="503208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192997" y="1209231"/>
            <a:ext cx="5062604" cy="3618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00"/>
              </a:lnSpc>
            </a:pPr>
            <a:r>
              <a:rPr lang="es-ES" sz="5400" b="1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PROGRAMA </a:t>
            </a:r>
            <a:endParaRPr lang="es-ES" sz="5400" b="1" dirty="0" smtClean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pPr>
              <a:lnSpc>
                <a:spcPts val="5500"/>
              </a:lnSpc>
            </a:pPr>
            <a:r>
              <a:rPr lang="es-ES" sz="5400" b="1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DE EFICIENCIA </a:t>
            </a:r>
          </a:p>
          <a:p>
            <a:pPr>
              <a:lnSpc>
                <a:spcPts val="5500"/>
              </a:lnSpc>
            </a:pPr>
            <a:r>
              <a:rPr lang="es-ES" sz="5400" b="1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ENERGÉTICA</a:t>
            </a:r>
            <a:endParaRPr lang="es-ES" sz="5400" b="1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pPr>
              <a:lnSpc>
                <a:spcPts val="5500"/>
              </a:lnSpc>
            </a:pPr>
            <a:r>
              <a:rPr lang="es-ES" sz="5400" b="1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Y GENERACIÓN</a:t>
            </a:r>
          </a:p>
          <a:p>
            <a:pPr>
              <a:lnSpc>
                <a:spcPts val="5500"/>
              </a:lnSpc>
            </a:pPr>
            <a:r>
              <a:rPr lang="es-ES" sz="5400" b="1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DISTRIBUIDA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0" t="3279" r="61720" b="-3279"/>
          <a:stretch/>
        </p:blipFill>
        <p:spPr>
          <a:xfrm>
            <a:off x="248974" y="799141"/>
            <a:ext cx="1094088" cy="132704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602778"/>
            <a:ext cx="12192000" cy="125522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" y="5838301"/>
            <a:ext cx="12020204" cy="7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20804" y="1996520"/>
            <a:ext cx="8738611" cy="1374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es-ES" sz="9000" b="1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DESTINATARIOS</a:t>
            </a:r>
            <a:endParaRPr lang="es-ES" sz="9000" b="1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pPr>
              <a:lnSpc>
                <a:spcPts val="5000"/>
              </a:lnSpc>
            </a:pPr>
            <a:endParaRPr lang="es-ES" sz="9000" b="1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55" y="3760341"/>
            <a:ext cx="3219520" cy="29196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1" y="5557746"/>
            <a:ext cx="7701963" cy="11222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7" t="-3279" r="62220" b="3279"/>
          <a:stretch/>
        </p:blipFill>
        <p:spPr>
          <a:xfrm>
            <a:off x="329504" y="1001705"/>
            <a:ext cx="1407856" cy="18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2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19" y="214479"/>
            <a:ext cx="3307374" cy="299935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387242" y="525758"/>
            <a:ext cx="71134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E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PYMES Y </a:t>
            </a:r>
            <a:r>
              <a:rPr lang="es-E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MICRO</a:t>
            </a:r>
            <a:r>
              <a:rPr lang="es-E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</a:t>
            </a:r>
          </a:p>
          <a:p>
            <a:pPr>
              <a:lnSpc>
                <a:spcPts val="4500"/>
              </a:lnSpc>
            </a:pPr>
            <a:r>
              <a:rPr lang="es-E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EMPRENDIMIENTOS</a:t>
            </a:r>
            <a:r>
              <a:rPr lang="es-E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   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06237" y="1704526"/>
            <a:ext cx="679410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s-ES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Empresas radicadas en la provincia de Córdoba cuya actividad pertenezca a los rubros:</a:t>
            </a:r>
          </a:p>
        </p:txBody>
      </p:sp>
      <p:sp>
        <p:nvSpPr>
          <p:cNvPr id="5" name="Elipse 4"/>
          <p:cNvSpPr/>
          <p:nvPr/>
        </p:nvSpPr>
        <p:spPr>
          <a:xfrm>
            <a:off x="462918" y="360145"/>
            <a:ext cx="941936" cy="941936"/>
          </a:xfrm>
          <a:prstGeom prst="ellipse">
            <a:avLst/>
          </a:prstGeom>
          <a:solidFill>
            <a:srgbClr val="FD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r="81101"/>
          <a:stretch/>
        </p:blipFill>
        <p:spPr>
          <a:xfrm>
            <a:off x="590769" y="324931"/>
            <a:ext cx="654441" cy="85553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739781" y="2404053"/>
            <a:ext cx="153407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Industria</a:t>
            </a:r>
            <a:endParaRPr lang="es-ES" sz="2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769051" y="4567409"/>
            <a:ext cx="896129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s-E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Relevamiento Energético GRATUITO.</a:t>
            </a:r>
          </a:p>
          <a:p>
            <a:pPr>
              <a:lnSpc>
                <a:spcPts val="4000"/>
              </a:lnSpc>
            </a:pPr>
            <a:r>
              <a:rPr lang="es-E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Acceso a CRÉDITOS.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3685079" y="2404053"/>
            <a:ext cx="1518308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Comercio</a:t>
            </a:r>
            <a:endParaRPr lang="es-ES" sz="2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5569232" y="2404053"/>
            <a:ext cx="1518308" cy="47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Turismo</a:t>
            </a:r>
            <a:endParaRPr lang="es-ES" sz="2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1" y="2812304"/>
            <a:ext cx="4583591" cy="1804362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1254240" y="3521996"/>
            <a:ext cx="300661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BENEFICIOS</a:t>
            </a:r>
            <a:endParaRPr lang="es-ES" sz="36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455355" y="3947844"/>
            <a:ext cx="2072799" cy="205862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52" y="2390243"/>
            <a:ext cx="396156" cy="49967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46" y="2390243"/>
            <a:ext cx="396156" cy="49967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180" y="2390243"/>
            <a:ext cx="396156" cy="49967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52" y="4618054"/>
            <a:ext cx="396156" cy="49967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52" y="5116818"/>
            <a:ext cx="396156" cy="4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1325059" y="645696"/>
            <a:ext cx="711344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E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RESIDENCIALES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651867" y="4227907"/>
            <a:ext cx="264620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Acceso a </a:t>
            </a:r>
            <a:endParaRPr lang="es-E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pPr>
              <a:lnSpc>
                <a:spcPts val="4000"/>
              </a:lnSpc>
            </a:pPr>
            <a:r>
              <a:rPr lang="es-E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CRÉDITOS.</a:t>
            </a:r>
            <a:endParaRPr lang="es-ES" sz="36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1" y="2510015"/>
            <a:ext cx="4583591" cy="1804362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254240" y="3219707"/>
            <a:ext cx="300661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BENEFICIOS</a:t>
            </a:r>
            <a:endParaRPr lang="es-ES" sz="36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41787" y="3713334"/>
            <a:ext cx="2072799" cy="205862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17" y="205002"/>
            <a:ext cx="3028113" cy="2746105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1325059" y="1212064"/>
            <a:ext cx="6082937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ES" sz="2400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Cordobeses podrán aplicar para invertir en eficiencia energética, transformarse en usuarios generadores o incorporar </a:t>
            </a:r>
            <a:r>
              <a:rPr lang="es-ES" sz="2400" dirty="0" err="1" smtClean="0">
                <a:latin typeface="DIN Pro Medium" panose="020B0604020101020102" pitchFamily="34" charset="0"/>
                <a:cs typeface="DIN Pro Medium" panose="020B0604020101020102" pitchFamily="34" charset="0"/>
              </a:rPr>
              <a:t>termotanques</a:t>
            </a:r>
            <a:r>
              <a:rPr lang="es-ES" sz="2400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 solares.</a:t>
            </a:r>
            <a:endParaRPr lang="es-ES" sz="240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142781" y="3190165"/>
            <a:ext cx="2225512" cy="2407608"/>
            <a:chOff x="5872688" y="3031100"/>
            <a:chExt cx="2225512" cy="240760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>
              <a:off x="5781640" y="3122148"/>
              <a:ext cx="2407608" cy="2225512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731" y="3464284"/>
              <a:ext cx="1572177" cy="160656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2" name="Grupo 11"/>
          <p:cNvGrpSpPr/>
          <p:nvPr/>
        </p:nvGrpSpPr>
        <p:grpSpPr>
          <a:xfrm>
            <a:off x="8315387" y="3407998"/>
            <a:ext cx="2412361" cy="2229905"/>
            <a:chOff x="10103173" y="3097839"/>
            <a:chExt cx="2412361" cy="2229905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22651">
              <a:off x="10103173" y="3097839"/>
              <a:ext cx="2412361" cy="2229905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2859" y="3457480"/>
              <a:ext cx="1563244" cy="156324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0" name="Elipse 29"/>
          <p:cNvSpPr/>
          <p:nvPr/>
        </p:nvSpPr>
        <p:spPr>
          <a:xfrm>
            <a:off x="383123" y="415232"/>
            <a:ext cx="941936" cy="941936"/>
          </a:xfrm>
          <a:prstGeom prst="ellipse">
            <a:avLst/>
          </a:prstGeom>
          <a:solidFill>
            <a:srgbClr val="FD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r="81101"/>
          <a:stretch/>
        </p:blipFill>
        <p:spPr>
          <a:xfrm>
            <a:off x="510974" y="380018"/>
            <a:ext cx="654441" cy="85553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63" y="4235279"/>
            <a:ext cx="470256" cy="593133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6200400" y="3317224"/>
            <a:ext cx="2339549" cy="2326115"/>
            <a:chOff x="7634673" y="3317224"/>
            <a:chExt cx="2339549" cy="232611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5469">
              <a:off x="7634673" y="3317224"/>
              <a:ext cx="2339549" cy="2326115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928" y="3638856"/>
              <a:ext cx="1547664" cy="154766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979" y="214479"/>
            <a:ext cx="3028113" cy="274610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398292" y="652471"/>
            <a:ext cx="711344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E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GESTOR </a:t>
            </a:r>
            <a:endParaRPr lang="es-ES" sz="5400" dirty="0" smtClean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pPr>
              <a:lnSpc>
                <a:spcPts val="5000"/>
              </a:lnSpc>
            </a:pPr>
            <a:r>
              <a:rPr lang="es-E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ENERGÉTICO</a:t>
            </a:r>
            <a:endParaRPr lang="es-ES" sz="54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24715" y="1838089"/>
            <a:ext cx="563841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ES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E</a:t>
            </a:r>
            <a:r>
              <a:rPr lang="es-ES" sz="2400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specialistas vinculados </a:t>
            </a:r>
            <a:r>
              <a:rPr lang="es-ES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al estudio </a:t>
            </a:r>
            <a:r>
              <a:rPr lang="es-ES" sz="2400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de </a:t>
            </a:r>
            <a:r>
              <a:rPr lang="es-ES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la energía </a:t>
            </a:r>
            <a:r>
              <a:rPr lang="es-ES" sz="2400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pueden aplicar </a:t>
            </a:r>
            <a:r>
              <a:rPr lang="es-ES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para ser </a:t>
            </a:r>
            <a:r>
              <a:rPr lang="es-ES" sz="2400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Gestores Energéticos.</a:t>
            </a:r>
            <a:endParaRPr lang="es-ES" sz="240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1" y="2844521"/>
            <a:ext cx="4583591" cy="1804362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1254240" y="3570839"/>
            <a:ext cx="300661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BENEFICIOS</a:t>
            </a:r>
            <a:endParaRPr lang="es-ES" sz="36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55355" y="3996687"/>
            <a:ext cx="2072799" cy="205862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06" y="7559"/>
            <a:ext cx="3602208" cy="5318462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458489" y="427382"/>
            <a:ext cx="941936" cy="941936"/>
          </a:xfrm>
          <a:prstGeom prst="ellipse">
            <a:avLst/>
          </a:prstGeom>
          <a:solidFill>
            <a:srgbClr val="FD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r="81101"/>
          <a:stretch/>
        </p:blipFill>
        <p:spPr>
          <a:xfrm>
            <a:off x="586340" y="392168"/>
            <a:ext cx="654441" cy="855535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1868323" y="4489025"/>
            <a:ext cx="952381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Capacitación</a:t>
            </a: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</a:t>
            </a:r>
            <a:r>
              <a:rPr lang="es-E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GRATUITA.</a:t>
            </a:r>
          </a:p>
          <a:p>
            <a:pPr>
              <a:lnSpc>
                <a:spcPts val="4000"/>
              </a:lnSpc>
            </a:pPr>
            <a:r>
              <a:rPr lang="es-E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Honorarios por relevamientos en </a:t>
            </a:r>
            <a:r>
              <a:rPr lang="es-E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PyMES</a:t>
            </a:r>
            <a:r>
              <a:rPr lang="es-E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.</a:t>
            </a:r>
            <a:endParaRPr lang="es-ES" sz="36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70" y="4470948"/>
            <a:ext cx="470256" cy="59313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70" y="5002963"/>
            <a:ext cx="470256" cy="59313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20804" y="1996520"/>
            <a:ext cx="9648475" cy="1436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es-ES" sz="9000" b="1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FINANCIAMIENTO</a:t>
            </a:r>
          </a:p>
          <a:p>
            <a:pPr>
              <a:lnSpc>
                <a:spcPts val="5000"/>
              </a:lnSpc>
            </a:pPr>
            <a:endParaRPr lang="es-ES" sz="9000" b="1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55" y="3760341"/>
            <a:ext cx="3219520" cy="29196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1" y="5557746"/>
            <a:ext cx="7701963" cy="11222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7" t="-3279" r="62220" b="3279"/>
          <a:stretch/>
        </p:blipFill>
        <p:spPr>
          <a:xfrm>
            <a:off x="329504" y="1001705"/>
            <a:ext cx="1407856" cy="18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8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20209" y="1776674"/>
            <a:ext cx="3825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$</a:t>
            </a:r>
            <a:r>
              <a:rPr lang="es-E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600.000.000</a:t>
            </a:r>
            <a:endParaRPr lang="es-ES" sz="44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" y="105209"/>
            <a:ext cx="7790075" cy="177218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874241" y="808660"/>
            <a:ext cx="591708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FONDO para CRÉDITOS</a:t>
            </a:r>
            <a:endParaRPr lang="es-ES" sz="36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6" r="69602"/>
          <a:stretch/>
        </p:blipFill>
        <p:spPr>
          <a:xfrm>
            <a:off x="4145416" y="2695850"/>
            <a:ext cx="2434637" cy="988719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1417697" y="2892927"/>
            <a:ext cx="5863302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$ 200.000.000 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417697" y="3854952"/>
            <a:ext cx="5863302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$ 100.000.000 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7" t="49526" r="30084"/>
          <a:stretch/>
        </p:blipFill>
        <p:spPr>
          <a:xfrm>
            <a:off x="4227246" y="3738807"/>
            <a:ext cx="2352807" cy="85204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0" t="7172" r="1796" b="58069"/>
          <a:stretch/>
        </p:blipFill>
        <p:spPr>
          <a:xfrm>
            <a:off x="4315919" y="4634784"/>
            <a:ext cx="1897135" cy="795065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1417697" y="4731252"/>
            <a:ext cx="5863302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$ 300.000.000 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1" y="238253"/>
            <a:ext cx="3593780" cy="325909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8" y="1550711"/>
            <a:ext cx="1129766" cy="114928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7" y="2831666"/>
            <a:ext cx="470256" cy="59313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7" y="3829194"/>
            <a:ext cx="470256" cy="59313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7" y="4726968"/>
            <a:ext cx="470256" cy="59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09" y="236536"/>
            <a:ext cx="3027822" cy="2745841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879488" y="2390382"/>
            <a:ext cx="4847872" cy="89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Monto </a:t>
            </a: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máximo </a:t>
            </a:r>
            <a:r>
              <a:rPr lang="es-ES" sz="2400" dirty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$ 2.500.000</a:t>
            </a:r>
          </a:p>
          <a:p>
            <a:pPr>
              <a:lnSpc>
                <a:spcPts val="3300"/>
              </a:lnSpc>
            </a:pPr>
            <a:endParaRPr lang="es-ES" sz="2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879487" y="2885389"/>
            <a:ext cx="4361669" cy="89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Plazo </a:t>
            </a:r>
            <a:r>
              <a:rPr lang="es-ES" sz="2400" dirty="0" smtClean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hasta </a:t>
            </a:r>
            <a:r>
              <a:rPr lang="es-ES" sz="2400" dirty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60 meses</a:t>
            </a:r>
          </a:p>
          <a:p>
            <a:pPr>
              <a:lnSpc>
                <a:spcPts val="3300"/>
              </a:lnSpc>
            </a:pPr>
            <a:endParaRPr lang="es-ES" sz="2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3879487" y="3415122"/>
            <a:ext cx="5267603" cy="89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Meses </a:t>
            </a: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de </a:t>
            </a: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gracia </a:t>
            </a:r>
            <a:r>
              <a:rPr lang="es-ES" sz="2400" dirty="0" smtClean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hasta 24</a:t>
            </a:r>
            <a:endParaRPr lang="es-ES" sz="2400" dirty="0">
              <a:solidFill>
                <a:srgbClr val="69B8EB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pPr>
              <a:lnSpc>
                <a:spcPts val="3300"/>
              </a:lnSpc>
            </a:pPr>
            <a:endParaRPr lang="es-ES" sz="2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58813" y="4269682"/>
            <a:ext cx="2565832" cy="11330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Rectángulo 55"/>
          <p:cNvSpPr/>
          <p:nvPr/>
        </p:nvSpPr>
        <p:spPr>
          <a:xfrm>
            <a:off x="543513" y="4335259"/>
            <a:ext cx="26499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Compra de equipos comercializados </a:t>
            </a:r>
            <a:r>
              <a:rPr lang="es-ES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por </a:t>
            </a:r>
            <a:r>
              <a:rPr lang="es-ES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una empresa </a:t>
            </a:r>
            <a:r>
              <a:rPr lang="es-ES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CON CONVENIO BANCOR</a:t>
            </a:r>
            <a:endParaRPr lang="es-ES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2985552" y="4483399"/>
            <a:ext cx="780678" cy="780678"/>
          </a:xfrm>
          <a:prstGeom prst="ellipse">
            <a:avLst/>
          </a:prstGeom>
          <a:solidFill>
            <a:srgbClr val="FD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8" name="Rectángulo 57"/>
          <p:cNvSpPr/>
          <p:nvPr/>
        </p:nvSpPr>
        <p:spPr>
          <a:xfrm>
            <a:off x="2985752" y="4596323"/>
            <a:ext cx="85563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TNA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3715987" y="4613933"/>
            <a:ext cx="85563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200" dirty="0">
                <a:solidFill>
                  <a:srgbClr val="FDB53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0%</a:t>
            </a:r>
          </a:p>
        </p:txBody>
      </p:sp>
      <p:sp>
        <p:nvSpPr>
          <p:cNvPr id="60" name="Rectángulo redondeado 59"/>
          <p:cNvSpPr/>
          <p:nvPr/>
        </p:nvSpPr>
        <p:spPr>
          <a:xfrm>
            <a:off x="4549768" y="4257675"/>
            <a:ext cx="2518534" cy="115093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Rectángulo 60"/>
          <p:cNvSpPr/>
          <p:nvPr/>
        </p:nvSpPr>
        <p:spPr>
          <a:xfrm>
            <a:off x="4586730" y="4450675"/>
            <a:ext cx="24091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Compra de equipos </a:t>
            </a:r>
          </a:p>
          <a:p>
            <a:pPr algn="ctr">
              <a:lnSpc>
                <a:spcPts val="1800"/>
              </a:lnSpc>
            </a:pPr>
            <a:r>
              <a:rPr lang="es-ES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a un comercio </a:t>
            </a:r>
            <a:r>
              <a:rPr lang="es-ES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SIN CONVENIO BANCOR</a:t>
            </a:r>
            <a:endParaRPr lang="es-ES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6928222" y="4467252"/>
            <a:ext cx="780678" cy="780678"/>
          </a:xfrm>
          <a:prstGeom prst="ellipse">
            <a:avLst/>
          </a:prstGeom>
          <a:solidFill>
            <a:srgbClr val="FD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Rectángulo 62"/>
          <p:cNvSpPr/>
          <p:nvPr/>
        </p:nvSpPr>
        <p:spPr>
          <a:xfrm>
            <a:off x="6928422" y="4580176"/>
            <a:ext cx="855636" cy="468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UVA</a:t>
            </a:r>
            <a:endParaRPr lang="es-ES" sz="24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7658656" y="4589302"/>
            <a:ext cx="241720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200" dirty="0" smtClean="0">
                <a:solidFill>
                  <a:srgbClr val="FDB53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+ 5% TNA</a:t>
            </a:r>
            <a:endParaRPr lang="es-ES" sz="3200" dirty="0">
              <a:solidFill>
                <a:srgbClr val="FDB533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443213" y="908576"/>
            <a:ext cx="2382548" cy="1817371"/>
          </a:xfrm>
          <a:prstGeom prst="roundRect">
            <a:avLst/>
          </a:prstGeom>
          <a:solidFill>
            <a:srgbClr val="69B8EB">
              <a:alpha val="6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3" y="1740668"/>
            <a:ext cx="2261718" cy="910626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18" y="65498"/>
            <a:ext cx="9018587" cy="1880769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467989" y="815884"/>
            <a:ext cx="6850572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2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CRÉDITO </a:t>
            </a:r>
            <a:r>
              <a:rPr lang="es-ES" sz="32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BANCO DE </a:t>
            </a:r>
            <a:r>
              <a:rPr lang="es-ES" sz="32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CÓRDOBA</a:t>
            </a:r>
            <a:endParaRPr lang="es-ES" sz="3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2864834" y="1622412"/>
            <a:ext cx="706410" cy="803762"/>
          </a:xfrm>
          <a:prstGeom prst="rect">
            <a:avLst/>
          </a:prstGeom>
        </p:spPr>
      </p:pic>
      <p:sp>
        <p:nvSpPr>
          <p:cNvPr id="43" name="Rectángulo 42"/>
          <p:cNvSpPr/>
          <p:nvPr/>
        </p:nvSpPr>
        <p:spPr>
          <a:xfrm>
            <a:off x="3413570" y="1663752"/>
            <a:ext cx="3087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EMPRESAS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72" y="2379012"/>
            <a:ext cx="422102" cy="53239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72" y="2869463"/>
            <a:ext cx="422102" cy="532397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72" y="3418103"/>
            <a:ext cx="422102" cy="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2882638" y="1798330"/>
            <a:ext cx="793149" cy="90245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484224" y="1938740"/>
            <a:ext cx="4410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RESIDENCIALES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83" y="240661"/>
            <a:ext cx="3168042" cy="2873003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442914" y="4310980"/>
            <a:ext cx="2281236" cy="9001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Rectángulo 55"/>
          <p:cNvSpPr/>
          <p:nvPr/>
        </p:nvSpPr>
        <p:spPr>
          <a:xfrm>
            <a:off x="442913" y="4368658"/>
            <a:ext cx="22812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Aplicable </a:t>
            </a:r>
            <a:r>
              <a:rPr lang="es-ES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a </a:t>
            </a:r>
            <a:r>
              <a:rPr lang="es-ES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todos</a:t>
            </a:r>
          </a:p>
          <a:p>
            <a:pPr algn="ctr">
              <a:lnSpc>
                <a:spcPts val="1800"/>
              </a:lnSpc>
            </a:pPr>
            <a:r>
              <a:rPr lang="es-ES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los plazos de financiamiento</a:t>
            </a:r>
            <a:endParaRPr lang="es-ES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2547609" y="4372503"/>
            <a:ext cx="780678" cy="780678"/>
          </a:xfrm>
          <a:prstGeom prst="ellipse">
            <a:avLst/>
          </a:prstGeom>
          <a:solidFill>
            <a:srgbClr val="FD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8" name="Rectángulo 57"/>
          <p:cNvSpPr/>
          <p:nvPr/>
        </p:nvSpPr>
        <p:spPr>
          <a:xfrm>
            <a:off x="2547809" y="4485427"/>
            <a:ext cx="85563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TNA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3278044" y="4494553"/>
            <a:ext cx="290344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solidFill>
                  <a:srgbClr val="FDB53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FIJA 0</a:t>
            </a:r>
            <a:r>
              <a:rPr lang="es-ES" sz="2800" dirty="0">
                <a:solidFill>
                  <a:srgbClr val="FDB53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%</a:t>
            </a:r>
          </a:p>
        </p:txBody>
      </p:sp>
      <p:sp>
        <p:nvSpPr>
          <p:cNvPr id="60" name="Rectángulo redondeado 59"/>
          <p:cNvSpPr/>
          <p:nvPr/>
        </p:nvSpPr>
        <p:spPr>
          <a:xfrm>
            <a:off x="4967387" y="4501077"/>
            <a:ext cx="2428193" cy="54667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Rectángulo 60"/>
          <p:cNvSpPr/>
          <p:nvPr/>
        </p:nvSpPr>
        <p:spPr>
          <a:xfrm>
            <a:off x="4925221" y="4623324"/>
            <a:ext cx="23360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20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FINANCIAMIENTO</a:t>
            </a:r>
            <a:endParaRPr lang="es-ES" sz="20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7195207" y="4277448"/>
            <a:ext cx="1014915" cy="1014915"/>
          </a:xfrm>
          <a:prstGeom prst="ellipse">
            <a:avLst/>
          </a:prstGeom>
          <a:solidFill>
            <a:srgbClr val="FD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Rectángulo 62"/>
          <p:cNvSpPr/>
          <p:nvPr/>
        </p:nvSpPr>
        <p:spPr>
          <a:xfrm>
            <a:off x="7158869" y="4490670"/>
            <a:ext cx="173065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100%</a:t>
            </a:r>
            <a:endParaRPr lang="es-ES" sz="28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973500" y="2647679"/>
            <a:ext cx="5744600" cy="490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Monto </a:t>
            </a: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máximo </a:t>
            </a:r>
            <a:r>
              <a:rPr lang="es-ES" sz="2400" dirty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$ </a:t>
            </a:r>
            <a:r>
              <a:rPr lang="es-ES" sz="2400" dirty="0" smtClean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250.000</a:t>
            </a:r>
            <a:endParaRPr lang="es-ES" sz="2400" dirty="0">
              <a:solidFill>
                <a:srgbClr val="69B8EB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443213" y="1125962"/>
            <a:ext cx="2382548" cy="1817371"/>
          </a:xfrm>
          <a:prstGeom prst="roundRect">
            <a:avLst/>
          </a:prstGeom>
          <a:solidFill>
            <a:srgbClr val="69B8EB">
              <a:alpha val="6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3" y="1941428"/>
            <a:ext cx="2261718" cy="910626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18" y="282884"/>
            <a:ext cx="9018587" cy="1880769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467989" y="1033270"/>
            <a:ext cx="6850572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2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CRÉDITO </a:t>
            </a:r>
            <a:r>
              <a:rPr lang="es-ES" sz="32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BANCO DE CORDOBA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3973500" y="3499779"/>
            <a:ext cx="5744600" cy="490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Plazo </a:t>
            </a:r>
            <a:r>
              <a:rPr lang="es-ES" sz="2400" dirty="0" smtClean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en </a:t>
            </a:r>
            <a:r>
              <a:rPr lang="es-ES" sz="2400" dirty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12, 24, 36, </a:t>
            </a:r>
            <a:r>
              <a:rPr lang="es-ES" sz="2400" dirty="0" smtClean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48 y 60 meses</a:t>
            </a:r>
            <a:endParaRPr lang="es-ES" sz="2400" dirty="0">
              <a:solidFill>
                <a:srgbClr val="69B8EB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6090623" y="2983734"/>
            <a:ext cx="2455875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s-ES" sz="2400" dirty="0" smtClean="0">
                <a:solidFill>
                  <a:srgbClr val="00B0F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(</a:t>
            </a:r>
            <a:r>
              <a:rPr lang="es-ES" sz="2400" dirty="0">
                <a:solidFill>
                  <a:srgbClr val="00B0F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o </a:t>
            </a:r>
            <a:r>
              <a:rPr lang="es-ES" sz="2400" dirty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hasta</a:t>
            </a:r>
            <a:r>
              <a:rPr lang="es-ES" sz="2400" dirty="0">
                <a:solidFill>
                  <a:srgbClr val="00B0F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3KW</a:t>
            </a:r>
            <a:r>
              <a:rPr lang="es-ES" sz="2400" dirty="0" smtClean="0">
                <a:solidFill>
                  <a:srgbClr val="00B0F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)</a:t>
            </a:r>
            <a:endParaRPr lang="es-ES" sz="2400" dirty="0">
              <a:solidFill>
                <a:srgbClr val="00B0F0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38" y="2667652"/>
            <a:ext cx="422102" cy="53239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38" y="3498925"/>
            <a:ext cx="422102" cy="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459756" y="3520150"/>
            <a:ext cx="3863052" cy="66627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Rectángulo 55"/>
          <p:cNvSpPr/>
          <p:nvPr/>
        </p:nvSpPr>
        <p:spPr>
          <a:xfrm>
            <a:off x="197754" y="3593536"/>
            <a:ext cx="41471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E</a:t>
            </a:r>
            <a:r>
              <a:rPr lang="es-ES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l porcentaje </a:t>
            </a:r>
            <a:r>
              <a:rPr lang="es-ES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de </a:t>
            </a:r>
            <a:r>
              <a:rPr lang="es-ES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financiamiento </a:t>
            </a:r>
          </a:p>
          <a:p>
            <a:pPr algn="ctr">
              <a:lnSpc>
                <a:spcPts val="1800"/>
              </a:lnSpc>
            </a:pPr>
            <a:r>
              <a:rPr lang="es-ES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no podrá </a:t>
            </a:r>
            <a:r>
              <a:rPr lang="es-ES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superar el </a:t>
            </a:r>
            <a:endParaRPr lang="es-ES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3994094" y="3350950"/>
            <a:ext cx="942790" cy="942790"/>
          </a:xfrm>
          <a:prstGeom prst="ellipse">
            <a:avLst/>
          </a:prstGeom>
          <a:solidFill>
            <a:srgbClr val="FD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8" name="Rectángulo 57"/>
          <p:cNvSpPr/>
          <p:nvPr/>
        </p:nvSpPr>
        <p:spPr>
          <a:xfrm>
            <a:off x="3984565" y="3552061"/>
            <a:ext cx="1161768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2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80%</a:t>
            </a:r>
            <a:endParaRPr lang="es-ES" sz="3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4899933" y="3537854"/>
            <a:ext cx="225977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solidFill>
                  <a:srgbClr val="FDB533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DE INVERSIÓN</a:t>
            </a:r>
            <a:endParaRPr lang="es-ES" sz="2400" dirty="0">
              <a:solidFill>
                <a:srgbClr val="FDB533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3451463" y="1465571"/>
            <a:ext cx="3087705" cy="441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s-E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EMPRESAS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74" name="Rectángulo redondeado 73"/>
          <p:cNvSpPr/>
          <p:nvPr/>
        </p:nvSpPr>
        <p:spPr>
          <a:xfrm>
            <a:off x="462811" y="4505816"/>
            <a:ext cx="2165322" cy="45959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5" name="Rectángulo 74"/>
          <p:cNvSpPr/>
          <p:nvPr/>
        </p:nvSpPr>
        <p:spPr>
          <a:xfrm>
            <a:off x="372136" y="4558080"/>
            <a:ext cx="2346671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ES" sz="2000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Empresa MICRO</a:t>
            </a:r>
            <a:endParaRPr lang="es-ES" sz="20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76" name="Rectángulo 75"/>
          <p:cNvSpPr/>
          <p:nvPr/>
        </p:nvSpPr>
        <p:spPr>
          <a:xfrm>
            <a:off x="3008016" y="4520901"/>
            <a:ext cx="9241134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ES" sz="2400" dirty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son HASTA 48 meses con HASTA 12 meses de gracia </a:t>
            </a:r>
            <a:r>
              <a:rPr lang="es-ES" sz="2400" dirty="0" smtClean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incluidos </a:t>
            </a:r>
            <a:endParaRPr lang="es-ES" sz="2400" dirty="0">
              <a:solidFill>
                <a:srgbClr val="69B8EB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3008017" y="5083737"/>
            <a:ext cx="8860134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ES" sz="2400" dirty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son HASTA 84 meses con HASTA 24 meses de gracia </a:t>
            </a:r>
            <a:r>
              <a:rPr lang="es-ES" sz="2400" dirty="0" smtClean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incluidos</a:t>
            </a:r>
            <a:endParaRPr lang="es-ES" sz="2400" dirty="0">
              <a:solidFill>
                <a:srgbClr val="69B8EB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778972" y="2144699"/>
            <a:ext cx="5802531" cy="471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Créditos </a:t>
            </a:r>
            <a:r>
              <a:rPr lang="es-ES" sz="2400" dirty="0" smtClean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hasta </a:t>
            </a:r>
            <a:r>
              <a:rPr lang="es-ES" sz="2400" dirty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$500.000 </a:t>
            </a:r>
          </a:p>
        </p:txBody>
      </p:sp>
      <p:sp>
        <p:nvSpPr>
          <p:cNvPr id="42" name="Rectángulo redondeado 41"/>
          <p:cNvSpPr/>
          <p:nvPr/>
        </p:nvSpPr>
        <p:spPr>
          <a:xfrm>
            <a:off x="452738" y="754145"/>
            <a:ext cx="2382548" cy="1202315"/>
          </a:xfrm>
          <a:prstGeom prst="roundRect">
            <a:avLst/>
          </a:prstGeom>
          <a:solidFill>
            <a:srgbClr val="69B8EB">
              <a:alpha val="6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8" y="1118139"/>
            <a:ext cx="2014324" cy="835266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901">
            <a:off x="-2268" y="54746"/>
            <a:ext cx="4689601" cy="1403030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499004" y="523154"/>
            <a:ext cx="3334723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2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CRÉDITOS CFI</a:t>
            </a:r>
            <a:endParaRPr lang="es-ES" sz="3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2806507" y="1054868"/>
            <a:ext cx="793149" cy="902455"/>
          </a:xfrm>
          <a:prstGeom prst="rect">
            <a:avLst/>
          </a:prstGeom>
        </p:spPr>
      </p:pic>
      <p:sp>
        <p:nvSpPr>
          <p:cNvPr id="48" name="Rectángulo 47"/>
          <p:cNvSpPr/>
          <p:nvPr/>
        </p:nvSpPr>
        <p:spPr>
          <a:xfrm>
            <a:off x="778972" y="2706304"/>
            <a:ext cx="5802531" cy="471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Tasa de </a:t>
            </a: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interés </a:t>
            </a:r>
            <a:r>
              <a:rPr lang="es-ES" sz="2400" dirty="0" smtClean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15</a:t>
            </a:r>
            <a:r>
              <a:rPr lang="es-ES" sz="2400" dirty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% tope máximo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6171513" y="2144699"/>
            <a:ext cx="5870834" cy="471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Créditos </a:t>
            </a:r>
            <a:r>
              <a:rPr lang="es-ES" sz="2400" dirty="0" smtClean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de </a:t>
            </a:r>
            <a:r>
              <a:rPr lang="es-ES" sz="2400" dirty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$500.000 a $ 4.000.000 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6171513" y="2706304"/>
            <a:ext cx="5802531" cy="471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Tasa de </a:t>
            </a: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interés </a:t>
            </a:r>
            <a:r>
              <a:rPr lang="es-ES" sz="2400" dirty="0">
                <a:solidFill>
                  <a:srgbClr val="69B8E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30% tope máximo</a:t>
            </a:r>
          </a:p>
        </p:txBody>
      </p:sp>
      <p:sp>
        <p:nvSpPr>
          <p:cNvPr id="61" name="Rectángulo redondeado 60"/>
          <p:cNvSpPr/>
          <p:nvPr/>
        </p:nvSpPr>
        <p:spPr>
          <a:xfrm>
            <a:off x="462811" y="5096366"/>
            <a:ext cx="2165322" cy="45959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Rectángulo 61"/>
          <p:cNvSpPr/>
          <p:nvPr/>
        </p:nvSpPr>
        <p:spPr>
          <a:xfrm>
            <a:off x="342014" y="5136083"/>
            <a:ext cx="2346671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ES" sz="20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Empresa </a:t>
            </a:r>
            <a:r>
              <a:rPr lang="es-ES" sz="2000" dirty="0" err="1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PyME</a:t>
            </a:r>
            <a:endParaRPr lang="es-ES" sz="20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76" y="4472045"/>
            <a:ext cx="422102" cy="532397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4" y="2668184"/>
            <a:ext cx="422102" cy="532397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52" y="2111231"/>
            <a:ext cx="422102" cy="53239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52" y="2668184"/>
            <a:ext cx="422102" cy="532397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76" y="5037311"/>
            <a:ext cx="422102" cy="532397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4" y="2111231"/>
            <a:ext cx="422102" cy="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4457339" y="454541"/>
            <a:ext cx="793149" cy="90245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48405" y="1864550"/>
            <a:ext cx="3510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$ 40.000.000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73" y="2768906"/>
            <a:ext cx="3168042" cy="2873003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3301021" y="2718346"/>
            <a:ext cx="586330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Capacitación de Gestores Energéticos.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301021" y="3680371"/>
            <a:ext cx="46810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Financiamiento de Honorarios Profesionales para la realización de Relevamientos Energéticos.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128493" y="910100"/>
            <a:ext cx="6454780" cy="441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s-E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GESTORES Y EMPRESAS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450694" y="1465057"/>
            <a:ext cx="2281085" cy="1280579"/>
          </a:xfrm>
          <a:prstGeom prst="roundRect">
            <a:avLst/>
          </a:prstGeom>
          <a:solidFill>
            <a:srgbClr val="69B8EB">
              <a:alpha val="6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52" y="430403"/>
            <a:ext cx="4772613" cy="160540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536484" y="1046346"/>
            <a:ext cx="3918921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2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SUBSIDIOS </a:t>
            </a:r>
            <a:r>
              <a:rPr lang="es-ES" sz="32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CFI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3" y="1829271"/>
            <a:ext cx="2124877" cy="88110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52" y="2675484"/>
            <a:ext cx="422102" cy="53239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52" y="3673011"/>
            <a:ext cx="422102" cy="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r="10933" b="34719"/>
          <a:stretch/>
        </p:blipFill>
        <p:spPr>
          <a:xfrm rot="16200000" flipV="1">
            <a:off x="-1405805" y="1400627"/>
            <a:ext cx="6850744" cy="404948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2" t="1776"/>
          <a:stretch/>
        </p:blipFill>
        <p:spPr>
          <a:xfrm>
            <a:off x="9368444" y="-2"/>
            <a:ext cx="2823555" cy="6862891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10086133" y="816725"/>
            <a:ext cx="1547968" cy="1583059"/>
            <a:chOff x="10606087" y="476250"/>
            <a:chExt cx="1485900" cy="1519584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76"/>
            <a:stretch/>
          </p:blipFill>
          <p:spPr>
            <a:xfrm>
              <a:off x="10807700" y="476250"/>
              <a:ext cx="904875" cy="1124640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0" t="22021" r="69518" b="23775"/>
            <a:stretch/>
          </p:blipFill>
          <p:spPr>
            <a:xfrm>
              <a:off x="10606087" y="1386233"/>
              <a:ext cx="1485900" cy="609601"/>
            </a:xfrm>
            <a:prstGeom prst="rect">
              <a:avLst/>
            </a:prstGeom>
          </p:spPr>
        </p:pic>
      </p:grpSp>
      <p:grpSp>
        <p:nvGrpSpPr>
          <p:cNvPr id="28" name="Grupo 27"/>
          <p:cNvGrpSpPr/>
          <p:nvPr/>
        </p:nvGrpSpPr>
        <p:grpSpPr>
          <a:xfrm>
            <a:off x="10099158" y="2936337"/>
            <a:ext cx="1521918" cy="1260189"/>
            <a:chOff x="10606087" y="2507867"/>
            <a:chExt cx="1521918" cy="1260189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7" t="22021" r="54277" b="23775"/>
            <a:stretch/>
          </p:blipFill>
          <p:spPr>
            <a:xfrm>
              <a:off x="10843666" y="2507867"/>
              <a:ext cx="905967" cy="743358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29" t="22021" r="29528" b="23775"/>
            <a:stretch/>
          </p:blipFill>
          <p:spPr>
            <a:xfrm>
              <a:off x="10606087" y="3286125"/>
              <a:ext cx="1521918" cy="481931"/>
            </a:xfrm>
            <a:prstGeom prst="rect">
              <a:avLst/>
            </a:prstGeom>
          </p:spPr>
        </p:pic>
      </p:grp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6" t="19610" r="901" b="17184"/>
          <a:stretch/>
        </p:blipFill>
        <p:spPr>
          <a:xfrm>
            <a:off x="10077538" y="5184900"/>
            <a:ext cx="1565159" cy="7013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64" y="333375"/>
            <a:ext cx="6987099" cy="63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20804" y="1996520"/>
            <a:ext cx="6700873" cy="1436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es-ES" sz="9000" b="1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BENEFICIOS</a:t>
            </a:r>
          </a:p>
          <a:p>
            <a:pPr>
              <a:lnSpc>
                <a:spcPts val="5000"/>
              </a:lnSpc>
            </a:pPr>
            <a:endParaRPr lang="es-ES" sz="9000" b="1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55" y="3760341"/>
            <a:ext cx="3219520" cy="29196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1" y="5557746"/>
            <a:ext cx="7701963" cy="11222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7" t="-3279" r="62220" b="3279"/>
          <a:stretch/>
        </p:blipFill>
        <p:spPr>
          <a:xfrm>
            <a:off x="329504" y="1001705"/>
            <a:ext cx="1407856" cy="18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24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974419" y="2171479"/>
            <a:ext cx="503585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E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Exención </a:t>
            </a:r>
            <a:r>
              <a:rPr lang="es-E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al </a:t>
            </a:r>
            <a:r>
              <a:rPr lang="es-E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pago </a:t>
            </a:r>
            <a:r>
              <a:rPr lang="es-E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del </a:t>
            </a:r>
            <a:r>
              <a:rPr lang="es-E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impuesto </a:t>
            </a:r>
            <a:br>
              <a:rPr lang="es-E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</a:br>
            <a:r>
              <a:rPr lang="es-E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Respecto </a:t>
            </a:r>
            <a:r>
              <a:rPr lang="es-E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a los ingresos obtenidos </a:t>
            </a:r>
            <a:r>
              <a:rPr lang="es-E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por </a:t>
            </a:r>
            <a:r>
              <a:rPr lang="es-E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la </a:t>
            </a:r>
            <a:r>
              <a:rPr lang="es-E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inyección </a:t>
            </a:r>
            <a:r>
              <a:rPr lang="es-E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de </a:t>
            </a:r>
            <a:r>
              <a:rPr lang="es-E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energía.</a:t>
            </a:r>
            <a:endParaRPr lang="es-ES" sz="2300" dirty="0">
              <a:solidFill>
                <a:schemeClr val="tx1">
                  <a:lumMod val="75000"/>
                  <a:lumOff val="2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456648" y="2103520"/>
            <a:ext cx="535031" cy="535031"/>
            <a:chOff x="272775" y="443372"/>
            <a:chExt cx="699672" cy="699672"/>
          </a:xfrm>
        </p:grpSpPr>
        <p:sp>
          <p:nvSpPr>
            <p:cNvPr id="55" name="Elipse 54"/>
            <p:cNvSpPr/>
            <p:nvPr/>
          </p:nvSpPr>
          <p:spPr>
            <a:xfrm>
              <a:off x="272775" y="443372"/>
              <a:ext cx="699672" cy="699672"/>
            </a:xfrm>
            <a:prstGeom prst="ellipse">
              <a:avLst/>
            </a:prstGeom>
            <a:solidFill>
              <a:srgbClr val="FDB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6" name="Imagen 5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5" r="81101"/>
            <a:stretch/>
          </p:blipFill>
          <p:spPr>
            <a:xfrm>
              <a:off x="371475" y="443372"/>
              <a:ext cx="479700" cy="627100"/>
            </a:xfrm>
            <a:prstGeom prst="rect">
              <a:avLst/>
            </a:prstGeom>
          </p:spPr>
        </p:pic>
      </p:grpSp>
      <p:sp>
        <p:nvSpPr>
          <p:cNvPr id="37" name="Rectángulo 36"/>
          <p:cNvSpPr/>
          <p:nvPr/>
        </p:nvSpPr>
        <p:spPr>
          <a:xfrm>
            <a:off x="6498577" y="2537590"/>
            <a:ext cx="3020378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E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Reducción de </a:t>
            </a:r>
          </a:p>
          <a:p>
            <a:pPr>
              <a:lnSpc>
                <a:spcPts val="2500"/>
              </a:lnSpc>
            </a:pPr>
            <a:r>
              <a:rPr lang="es-E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hasta 5</a:t>
            </a:r>
            <a:r>
              <a:rPr lang="es-E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% </a:t>
            </a:r>
            <a:r>
              <a:rPr lang="es-E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/>
            </a:r>
            <a:br>
              <a:rPr lang="es-E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</a:br>
            <a:r>
              <a:rPr lang="es-E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De ingresos brutos para Contribuyentes durante 5 años.</a:t>
            </a:r>
            <a:endParaRPr lang="es-ES" sz="2300" dirty="0">
              <a:solidFill>
                <a:schemeClr val="tx1">
                  <a:lumMod val="75000"/>
                  <a:lumOff val="2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991679" y="3273203"/>
            <a:ext cx="4304221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E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Exención al </a:t>
            </a:r>
            <a:r>
              <a:rPr lang="es-E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Pago </a:t>
            </a:r>
            <a:br>
              <a:rPr lang="es-E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</a:br>
            <a:r>
              <a:rPr lang="es-E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D</a:t>
            </a:r>
            <a:r>
              <a:rPr lang="es-E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el </a:t>
            </a:r>
            <a:r>
              <a:rPr lang="es-E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Impuesto de </a:t>
            </a:r>
            <a:r>
              <a:rPr lang="es-E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sellos.</a:t>
            </a:r>
            <a:endParaRPr lang="es-ES" sz="2300" dirty="0">
              <a:solidFill>
                <a:schemeClr val="tx1">
                  <a:lumMod val="75000"/>
                  <a:lumOff val="2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456648" y="3218977"/>
            <a:ext cx="535031" cy="535031"/>
          </a:xfrm>
          <a:prstGeom prst="ellipse">
            <a:avLst/>
          </a:prstGeom>
          <a:solidFill>
            <a:srgbClr val="FD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r="81101"/>
          <a:stretch/>
        </p:blipFill>
        <p:spPr>
          <a:xfrm>
            <a:off x="532123" y="3218977"/>
            <a:ext cx="366821" cy="479536"/>
          </a:xfrm>
          <a:prstGeom prst="rect">
            <a:avLst/>
          </a:prstGeom>
        </p:spPr>
      </p:pic>
      <p:sp>
        <p:nvSpPr>
          <p:cNvPr id="34" name="Rectángulo redondeado 33"/>
          <p:cNvSpPr/>
          <p:nvPr/>
        </p:nvSpPr>
        <p:spPr>
          <a:xfrm>
            <a:off x="442912" y="1578295"/>
            <a:ext cx="5193117" cy="46021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Rectángulo 34"/>
          <p:cNvSpPr/>
          <p:nvPr/>
        </p:nvSpPr>
        <p:spPr>
          <a:xfrm>
            <a:off x="442913" y="1705098"/>
            <a:ext cx="6281633" cy="32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s-ES" sz="23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TODAS LAS CATEGORÍAS TARIFARIAS</a:t>
            </a:r>
            <a:endParaRPr lang="es-ES" sz="23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873">
            <a:off x="107446" y="-131358"/>
            <a:ext cx="4588069" cy="1923801"/>
          </a:xfrm>
          <a:prstGeom prst="rect">
            <a:avLst/>
          </a:prstGeom>
        </p:spPr>
      </p:pic>
      <p:sp>
        <p:nvSpPr>
          <p:cNvPr id="43" name="Rectángulo 42"/>
          <p:cNvSpPr/>
          <p:nvPr/>
        </p:nvSpPr>
        <p:spPr>
          <a:xfrm>
            <a:off x="737336" y="458184"/>
            <a:ext cx="27576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s-ES" sz="33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BENEFICIOS </a:t>
            </a:r>
          </a:p>
          <a:p>
            <a:pPr>
              <a:lnSpc>
                <a:spcPts val="3000"/>
              </a:lnSpc>
            </a:pPr>
            <a:r>
              <a:rPr lang="es-ES" sz="33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IMPOSITIVOS </a:t>
            </a:r>
            <a:endParaRPr lang="es-ES" sz="33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36267" y="4097836"/>
            <a:ext cx="5831518" cy="1634931"/>
            <a:chOff x="7983779" y="1525587"/>
            <a:chExt cx="5831518" cy="1634931"/>
          </a:xfrm>
        </p:grpSpPr>
        <p:sp>
          <p:nvSpPr>
            <p:cNvPr id="41" name="Rectángulo 40"/>
            <p:cNvSpPr/>
            <p:nvPr/>
          </p:nvSpPr>
          <p:spPr>
            <a:xfrm>
              <a:off x="8518810" y="2106383"/>
              <a:ext cx="4953893" cy="1054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s-ES" sz="2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Pro Black" panose="020B0A04020101010102" pitchFamily="34" charset="0"/>
                  <a:cs typeface="DIN Pro Black" panose="020B0A04020101010102" pitchFamily="34" charset="0"/>
                </a:rPr>
                <a:t>Reducción de hasta 20% </a:t>
              </a:r>
              <a:r>
                <a:rPr lang="es-ES" sz="2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Pro Black" panose="020B0A04020101010102" pitchFamily="34" charset="0"/>
                  <a:cs typeface="DIN Pro Black" panose="020B0A04020101010102" pitchFamily="34" charset="0"/>
                </a:rPr>
                <a:t/>
              </a:r>
              <a:br>
                <a:rPr lang="es-ES" sz="2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Pro Black" panose="020B0A04020101010102" pitchFamily="34" charset="0"/>
                  <a:cs typeface="DIN Pro Black" panose="020B0A04020101010102" pitchFamily="34" charset="0"/>
                </a:rPr>
              </a:br>
              <a:r>
                <a:rPr lang="es-ES" sz="2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Pro Bold" panose="020B0804020101020102" pitchFamily="34" charset="0"/>
                  <a:cs typeface="DIN Pro Bold" panose="020B0804020101020102" pitchFamily="34" charset="0"/>
                </a:rPr>
                <a:t>S</a:t>
              </a:r>
              <a:r>
                <a:rPr lang="es-ES" sz="2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Pro Bold" panose="020B0804020101020102" pitchFamily="34" charset="0"/>
                  <a:cs typeface="DIN Pro Bold" panose="020B0804020101020102" pitchFamily="34" charset="0"/>
                </a:rPr>
                <a:t>obre el </a:t>
              </a:r>
              <a:r>
                <a:rPr lang="es-ES" sz="2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Pro Bold" panose="020B0804020101020102" pitchFamily="34" charset="0"/>
                  <a:cs typeface="DIN Pro Bold" panose="020B0804020101020102" pitchFamily="34" charset="0"/>
                </a:rPr>
                <a:t>impuesto </a:t>
              </a:r>
              <a:r>
                <a:rPr lang="es-ES" sz="2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Pro Bold" panose="020B0804020101020102" pitchFamily="34" charset="0"/>
                  <a:cs typeface="DIN Pro Bold" panose="020B0804020101020102" pitchFamily="34" charset="0"/>
                </a:rPr>
                <a:t>inmobiliario durante 5 años.</a:t>
              </a:r>
              <a:endParaRPr lang="es-E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endParaRPr>
            </a:p>
          </p:txBody>
        </p:sp>
        <p:sp>
          <p:nvSpPr>
            <p:cNvPr id="44" name="Rectángulo redondeado 43"/>
            <p:cNvSpPr/>
            <p:nvPr/>
          </p:nvSpPr>
          <p:spPr>
            <a:xfrm>
              <a:off x="8001617" y="1525587"/>
              <a:ext cx="5193116" cy="45931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AR" sz="1600" dirty="0"/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8015352" y="1634332"/>
              <a:ext cx="5799945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s-ES" sz="2300" dirty="0">
                  <a:solidFill>
                    <a:schemeClr val="bg1"/>
                  </a:solidFill>
                  <a:latin typeface="DIN Pro Black" panose="020B0A04020101010102" pitchFamily="34" charset="0"/>
                  <a:cs typeface="DIN Pro Black" panose="020B0A04020101010102" pitchFamily="34" charset="0"/>
                </a:rPr>
                <a:t>CATEGORÍA TARIFARIA RESIDENCIAL</a:t>
              </a:r>
            </a:p>
          </p:txBody>
        </p:sp>
        <p:grpSp>
          <p:nvGrpSpPr>
            <p:cNvPr id="51" name="Grupo 50"/>
            <p:cNvGrpSpPr/>
            <p:nvPr/>
          </p:nvGrpSpPr>
          <p:grpSpPr>
            <a:xfrm>
              <a:off x="7983779" y="2090033"/>
              <a:ext cx="535031" cy="535031"/>
              <a:chOff x="272775" y="443372"/>
              <a:chExt cx="699672" cy="699672"/>
            </a:xfrm>
          </p:grpSpPr>
          <p:sp>
            <p:nvSpPr>
              <p:cNvPr id="52" name="Elipse 51"/>
              <p:cNvSpPr/>
              <p:nvPr/>
            </p:nvSpPr>
            <p:spPr>
              <a:xfrm>
                <a:off x="272775" y="443372"/>
                <a:ext cx="699672" cy="699672"/>
              </a:xfrm>
              <a:prstGeom prst="ellipse">
                <a:avLst/>
              </a:prstGeom>
              <a:solidFill>
                <a:srgbClr val="FDB5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pic>
            <p:nvPicPr>
              <p:cNvPr id="53" name="Imagen 5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15" r="81101"/>
              <a:stretch/>
            </p:blipFill>
            <p:spPr>
              <a:xfrm>
                <a:off x="371475" y="443372"/>
                <a:ext cx="479700" cy="627100"/>
              </a:xfrm>
              <a:prstGeom prst="rect">
                <a:avLst/>
              </a:prstGeom>
            </p:spPr>
          </p:pic>
        </p:grpSp>
      </p:grpSp>
      <p:pic>
        <p:nvPicPr>
          <p:cNvPr id="66" name="Imagen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4437319" y="154638"/>
            <a:ext cx="802194" cy="912747"/>
          </a:xfrm>
          <a:prstGeom prst="rect">
            <a:avLst/>
          </a:prstGeom>
        </p:spPr>
      </p:pic>
      <p:grpSp>
        <p:nvGrpSpPr>
          <p:cNvPr id="72" name="Grupo 71"/>
          <p:cNvGrpSpPr/>
          <p:nvPr/>
        </p:nvGrpSpPr>
        <p:grpSpPr>
          <a:xfrm>
            <a:off x="5963545" y="2499215"/>
            <a:ext cx="535031" cy="535031"/>
            <a:chOff x="272775" y="443372"/>
            <a:chExt cx="699672" cy="699672"/>
          </a:xfrm>
        </p:grpSpPr>
        <p:sp>
          <p:nvSpPr>
            <p:cNvPr id="73" name="Elipse 72"/>
            <p:cNvSpPr/>
            <p:nvPr/>
          </p:nvSpPr>
          <p:spPr>
            <a:xfrm>
              <a:off x="272775" y="443372"/>
              <a:ext cx="699672" cy="699672"/>
            </a:xfrm>
            <a:prstGeom prst="ellipse">
              <a:avLst/>
            </a:prstGeom>
            <a:solidFill>
              <a:srgbClr val="FDB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74" name="Imagen 7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5" r="81101"/>
            <a:stretch/>
          </p:blipFill>
          <p:spPr>
            <a:xfrm>
              <a:off x="371475" y="443372"/>
              <a:ext cx="479700" cy="627100"/>
            </a:xfrm>
            <a:prstGeom prst="rect">
              <a:avLst/>
            </a:prstGeom>
          </p:spPr>
        </p:pic>
      </p:grp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06" y="5779071"/>
            <a:ext cx="7799388" cy="1136478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4" t="27102" r="2331" b="32910"/>
          <a:stretch/>
        </p:blipFill>
        <p:spPr>
          <a:xfrm>
            <a:off x="5239513" y="376615"/>
            <a:ext cx="5832074" cy="658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" name="Rectángulo 39"/>
          <p:cNvSpPr/>
          <p:nvPr/>
        </p:nvSpPr>
        <p:spPr>
          <a:xfrm>
            <a:off x="5287412" y="452869"/>
            <a:ext cx="58072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s-ES" sz="28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Ley </a:t>
            </a:r>
            <a:r>
              <a:rPr lang="es-ES" sz="28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de </a:t>
            </a:r>
            <a:r>
              <a:rPr lang="es-ES" sz="28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GENERACIÓN DISTRIBUIDA</a:t>
            </a:r>
            <a:endParaRPr lang="es-ES" sz="28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48" name="Rectángulo redondeado 47"/>
          <p:cNvSpPr/>
          <p:nvPr/>
        </p:nvSpPr>
        <p:spPr>
          <a:xfrm>
            <a:off x="5900736" y="1578295"/>
            <a:ext cx="3538539" cy="84866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Rectángulo 48"/>
          <p:cNvSpPr/>
          <p:nvPr/>
        </p:nvSpPr>
        <p:spPr>
          <a:xfrm>
            <a:off x="5944493" y="1632369"/>
            <a:ext cx="376990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ES" sz="23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CATEGORÍA </a:t>
            </a:r>
            <a:r>
              <a:rPr lang="es-ES" sz="23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TARIFARIA </a:t>
            </a:r>
          </a:p>
          <a:p>
            <a:pPr>
              <a:lnSpc>
                <a:spcPts val="2500"/>
              </a:lnSpc>
            </a:pPr>
            <a:r>
              <a:rPr lang="es-ES" sz="23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NO RESIDENCIAL</a:t>
            </a:r>
            <a:endParaRPr lang="es-ES" sz="23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61" y="3277619"/>
            <a:ext cx="2731477" cy="24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1207919" y="2246835"/>
            <a:ext cx="61788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Las empresas y emprendimientos que se comprometan a realizar planes de </a:t>
            </a:r>
            <a:r>
              <a:rPr lang="es-E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mejora para </a:t>
            </a:r>
            <a:r>
              <a:rPr lang="es-E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reducir picos de </a:t>
            </a:r>
            <a:r>
              <a:rPr lang="es-ES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demanda podrán solicitar contratos de menores potencias</a:t>
            </a:r>
            <a:r>
              <a:rPr lang="es-E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, reduciendo los cargos fijos </a:t>
            </a:r>
            <a:r>
              <a:rPr lang="es-E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en sus facturaciones </a:t>
            </a:r>
            <a:r>
              <a:rPr lang="es-E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de energía.</a:t>
            </a:r>
            <a:endParaRPr lang="es-ES" sz="2700" dirty="0">
              <a:solidFill>
                <a:schemeClr val="tx1">
                  <a:lumMod val="75000"/>
                  <a:lumOff val="2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4" t="27102" r="2331" b="32910"/>
          <a:stretch/>
        </p:blipFill>
        <p:spPr>
          <a:xfrm>
            <a:off x="4817816" y="969222"/>
            <a:ext cx="1364183" cy="642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ángulo 15"/>
          <p:cNvSpPr/>
          <p:nvPr/>
        </p:nvSpPr>
        <p:spPr>
          <a:xfrm>
            <a:off x="4912986" y="1086825"/>
            <a:ext cx="13162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s-ES" sz="32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EPEC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739">
            <a:off x="99204" y="438149"/>
            <a:ext cx="4101853" cy="1923801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611524" y="1005248"/>
            <a:ext cx="27576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s-ES" sz="33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BENEFICIOS </a:t>
            </a:r>
          </a:p>
          <a:p>
            <a:pPr>
              <a:lnSpc>
                <a:spcPts val="3000"/>
              </a:lnSpc>
            </a:pPr>
            <a:r>
              <a:rPr lang="es-ES" sz="33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TARIFARIOS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4015622" y="734405"/>
            <a:ext cx="802194" cy="9127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6" y="202783"/>
            <a:ext cx="3431600" cy="311201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sp>
        <p:nvSpPr>
          <p:cNvPr id="25" name="Elipse 24"/>
          <p:cNvSpPr/>
          <p:nvPr/>
        </p:nvSpPr>
        <p:spPr>
          <a:xfrm>
            <a:off x="442912" y="2248589"/>
            <a:ext cx="679032" cy="679032"/>
          </a:xfrm>
          <a:prstGeom prst="ellipse">
            <a:avLst/>
          </a:prstGeom>
          <a:solidFill>
            <a:srgbClr val="FD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r="81101"/>
          <a:stretch/>
        </p:blipFill>
        <p:spPr>
          <a:xfrm>
            <a:off x="554412" y="2248589"/>
            <a:ext cx="456031" cy="59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20804" y="1996520"/>
            <a:ext cx="9131346" cy="795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es-ES" sz="9000" b="1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PROCEDIMIENTO</a:t>
            </a:r>
            <a:endParaRPr lang="es-ES" sz="9000" b="1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55" y="3760341"/>
            <a:ext cx="3219520" cy="29196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1" y="5557746"/>
            <a:ext cx="7701963" cy="11222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7" t="-3279" r="62220" b="3279"/>
          <a:stretch/>
        </p:blipFill>
        <p:spPr>
          <a:xfrm>
            <a:off x="329504" y="1001705"/>
            <a:ext cx="1407856" cy="18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93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721361" y="12415"/>
            <a:ext cx="793149" cy="902455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1145649" y="884454"/>
            <a:ext cx="90433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P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ostulan a través de un formulario on-line disponible en la página del Ministerio de Servicios Públicos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145648" y="2081613"/>
            <a:ext cx="893021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Un 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comité técnico 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selecciona hasta 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120 gestores.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392515" y="467974"/>
            <a:ext cx="6788590" cy="441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s-E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GESTORES ENERGÉTICOS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" y="1076726"/>
            <a:ext cx="422102" cy="53239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" y="2074253"/>
            <a:ext cx="422102" cy="532397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145648" y="2860715"/>
            <a:ext cx="10506421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Reciben capacitación en Córdoba capital y el interior provincial.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" y="2853355"/>
            <a:ext cx="422102" cy="532397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1145648" y="3658093"/>
            <a:ext cx="108068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Se les asignan empresas beneficiarias para realizar los relevamientos.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" y="3650733"/>
            <a:ext cx="422102" cy="532397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1145648" y="4674139"/>
            <a:ext cx="893021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Se entregan los relevamientos y como contraprestación reciben honorarios profesionales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" y="4666779"/>
            <a:ext cx="422102" cy="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721361" y="286738"/>
            <a:ext cx="793149" cy="902455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1145649" y="1158776"/>
            <a:ext cx="90433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P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ostulan a través de un formulario on-line disponible en la página del Ministerio de Servicios Públicos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145648" y="2159990"/>
            <a:ext cx="893021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Un 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comité técnico 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selecciona hasta 500 </a:t>
            </a:r>
            <a:r>
              <a:rPr lang="es-ES" sz="2800" dirty="0" err="1" smtClean="0">
                <a:latin typeface="DIN Pro Bold" panose="020B0804020101020102" pitchFamily="34" charset="0"/>
                <a:cs typeface="DIN Pro Bold" panose="020B0804020101020102" pitchFamily="34" charset="0"/>
              </a:rPr>
              <a:t>PyMEs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 y Micro emprendimientos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392515" y="742296"/>
            <a:ext cx="3087705" cy="441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s-E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EMPRESAS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" y="1351048"/>
            <a:ext cx="422102" cy="53239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" y="2348575"/>
            <a:ext cx="422102" cy="532397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145648" y="3069722"/>
            <a:ext cx="105064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Se les asignan gestores para que les realicen los relevamientos sin costos.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" y="3232181"/>
            <a:ext cx="422102" cy="532397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1145648" y="3945478"/>
            <a:ext cx="108068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Con los relevamientos realizados como pre-requisito, tramitan los financiamientos para ejecutar los planes de mejora.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" y="4160189"/>
            <a:ext cx="422102" cy="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786676" y="835374"/>
            <a:ext cx="793149" cy="902455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1210963" y="1811917"/>
            <a:ext cx="102320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Solicitan presupuesto a un comercio proveedor de equipamiento adherido al Banco de la Provincia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210963" y="3009076"/>
            <a:ext cx="893021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El comercio gestiona el financiamiento frente al Banco de la Provincia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457830" y="1290933"/>
            <a:ext cx="4028667" cy="431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RESIDENCIALES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95" y="2004189"/>
            <a:ext cx="422102" cy="53239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95" y="3184598"/>
            <a:ext cx="422102" cy="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721361" y="-13711"/>
            <a:ext cx="793149" cy="902455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1145648" y="884454"/>
            <a:ext cx="1016678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Solicita reserva de Potencia a la distribuidora a través de un formulario on-line disponible en la página de la Secretaría de Energía de Nación.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145648" y="2199180"/>
            <a:ext cx="105194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Una vez aceptada la reserva, el usuario procede a realizar la instalación a través de un instalador habilitado.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392515" y="441848"/>
            <a:ext cx="7175298" cy="441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s-E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GENERACIÓN DISTRIBUIDA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" y="1311860"/>
            <a:ext cx="422102" cy="53239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" y="2426954"/>
            <a:ext cx="422102" cy="532397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1145648" y="3174766"/>
            <a:ext cx="1080686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Concluida la instalación, solicita conexión de un medidor bidireccional a través de un formulario 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on-line disponible en la página de la Secretaría de Energía de Nación.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" y="3415599"/>
            <a:ext cx="422102" cy="532397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1145648" y="4412879"/>
            <a:ext cx="1080686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Una vez instalado el medidor, recibe el certificado de usuario generador que le permitirá recibir los beneficios fiscales provinciales y nacionales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" y="4810472"/>
            <a:ext cx="422102" cy="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40"/>
            <a:ext cx="12178937" cy="57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721361" y="-13711"/>
            <a:ext cx="793149" cy="902455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466379" y="962832"/>
            <a:ext cx="116599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Con el certificado de usuario generador emitido por la Secretaría de Energía de Nación, gestiona los beneficios fiscales.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66379" y="1846479"/>
            <a:ext cx="116599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Para 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los clientes residenciales descuento del 20% del impuesto neto inmobiliario para todos los rangos de valuación de 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inmuebles, con un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 monto tope 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anual de descuento de $ 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5.000 por cada 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KW 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de potencia 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instalada, durante 5 años.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392515" y="441848"/>
            <a:ext cx="6054030" cy="441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s-E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BENEFICIOS FISCALES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" y="1194293"/>
            <a:ext cx="422102" cy="53239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" y="2544521"/>
            <a:ext cx="422102" cy="53239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6379" y="3631583"/>
            <a:ext cx="11900263" cy="189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Para 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los comerciales 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e 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industriales 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descuento de hasta el 5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% del impuesto sobre los ingresos 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brutos, con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 monto tope por cada 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KW 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de potencia 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instalada, que oscila entre $ 2.000 y $ 4.000 de acuerdo a la categoría tarifaria eléctrica que corresponda, por 5 años.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" y="4274553"/>
            <a:ext cx="422102" cy="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20804" y="1958420"/>
            <a:ext cx="6304290" cy="795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es-ES" sz="9000" b="1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PROPÓSITO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7" t="-3279" r="62220" b="3279"/>
          <a:stretch/>
        </p:blipFill>
        <p:spPr>
          <a:xfrm>
            <a:off x="329504" y="901953"/>
            <a:ext cx="1407856" cy="18074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1" y="5557746"/>
            <a:ext cx="7701963" cy="11222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55" y="3760341"/>
            <a:ext cx="3219520" cy="29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5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721361" y="-13711"/>
            <a:ext cx="793149" cy="902455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392515" y="441848"/>
            <a:ext cx="6054030" cy="441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s-E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BENEFICIOS FISCALES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9" y="2582114"/>
            <a:ext cx="422102" cy="53239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92514" y="1809742"/>
            <a:ext cx="93974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Los beneficios </a:t>
            </a:r>
            <a:r>
              <a:rPr lang="es-ES" sz="3200" dirty="0">
                <a:latin typeface="DIN Pro Bold" panose="020B0804020101020102" pitchFamily="34" charset="0"/>
                <a:cs typeface="DIN Pro Bold" panose="020B0804020101020102" pitchFamily="34" charset="0"/>
              </a:rPr>
              <a:t>fiscales </a:t>
            </a:r>
            <a:r>
              <a:rPr lang="es-ES" sz="32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sumados a los </a:t>
            </a:r>
            <a:r>
              <a:rPr lang="es-ES" sz="3200" dirty="0">
                <a:latin typeface="DIN Pro Bold" panose="020B0804020101020102" pitchFamily="34" charset="0"/>
                <a:cs typeface="DIN Pro Bold" panose="020B0804020101020102" pitchFamily="34" charset="0"/>
              </a:rPr>
              <a:t>ahorros energéticos por </a:t>
            </a:r>
            <a:r>
              <a:rPr lang="es-ES" sz="32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autoconsumo de la energía generada, pretenden acelerar la recuperación del 80 % de la inversión </a:t>
            </a:r>
            <a:r>
              <a:rPr lang="es-ES" sz="3200" dirty="0">
                <a:latin typeface="DIN Pro Bold" panose="020B0804020101020102" pitchFamily="34" charset="0"/>
                <a:cs typeface="DIN Pro Bold" panose="020B0804020101020102" pitchFamily="34" charset="0"/>
              </a:rPr>
              <a:t>en 5 </a:t>
            </a:r>
            <a:r>
              <a:rPr lang="es-ES" sz="32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años, aproximadamente.</a:t>
            </a:r>
            <a:endParaRPr lang="es-ES" sz="32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721361" y="-13711"/>
            <a:ext cx="793149" cy="902455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937857" y="749656"/>
            <a:ext cx="10426828" cy="89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Portal de la Secretaría de Energía de Nación en línea y reglamentaciones nacionales afines.</a:t>
            </a:r>
            <a:endParaRPr lang="es-ES" sz="2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925327" y="2527827"/>
            <a:ext cx="102956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Resoluciones de </a:t>
            </a:r>
            <a:r>
              <a:rPr lang="es-ES" sz="2400" dirty="0" err="1" smtClean="0">
                <a:latin typeface="DIN Pro Bold" panose="020B0804020101020102" pitchFamily="34" charset="0"/>
                <a:cs typeface="DIN Pro Bold" panose="020B0804020101020102" pitchFamily="34" charset="0"/>
              </a:rPr>
              <a:t>Ersep</a:t>
            </a: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 estableciendo procedimientos tarifarios para los excedentes de energía inyectados, posibles transferencias de créditos, además de plazos y sanciones para las diferentes etapas de instalación y habilitación.</a:t>
            </a:r>
            <a:endParaRPr lang="es-ES" sz="2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392516" y="180588"/>
            <a:ext cx="9279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PROXIMOS PASOS EN GENERACIÓN DISTRIBUIDA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3" y="1012345"/>
            <a:ext cx="347874" cy="53239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2" y="3096754"/>
            <a:ext cx="347874" cy="53239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901163" y="1643796"/>
            <a:ext cx="1046352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Portal de la Secretaría de Energía de Nación detallando equipamiento homologado o certificado.</a:t>
            </a:r>
            <a:endParaRPr lang="es-ES" sz="2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2" y="1832738"/>
            <a:ext cx="347874" cy="532397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951454" y="4205904"/>
            <a:ext cx="960948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Registro provincial de instaladores habilitados.</a:t>
            </a:r>
            <a:endParaRPr lang="es-ES" sz="2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2" y="4186995"/>
            <a:ext cx="347874" cy="532397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951454" y="4734479"/>
            <a:ext cx="9609484" cy="47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Contratos entre los usuarios y las distribuidoras .</a:t>
            </a:r>
            <a:endParaRPr lang="es-ES" sz="2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2" y="4715570"/>
            <a:ext cx="347874" cy="53239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951454" y="5267032"/>
            <a:ext cx="9609484" cy="47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Aplicativo para recibir los beneficios fiscales.</a:t>
            </a:r>
            <a:endParaRPr lang="es-ES" sz="2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2" y="5248123"/>
            <a:ext cx="347874" cy="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7826" y="558531"/>
            <a:ext cx="6600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2900" dirty="0" smtClean="0">
                <a:latin typeface="DIN Pro Black" panose="020B0A04020101010102" pitchFamily="34" charset="0"/>
                <a:ea typeface="Times New Roman" panose="02020603050405020304" pitchFamily="18" charset="0"/>
                <a:cs typeface="DIN Pro Black" panose="020B0A04020101010102" pitchFamily="34" charset="0"/>
              </a:rPr>
              <a:t>LA GESTIÓN DEL PROGRAMA INVOLUCRA EL ESFUERZO CONJUNTO DE LAS SIGUIENTES REPARTICIONES Y ORGANIZACIONES: </a:t>
            </a:r>
            <a:endParaRPr lang="es-AR" sz="2900" dirty="0"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96306" y="2284325"/>
            <a:ext cx="69479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Ministerio </a:t>
            </a: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de Servicios Públicos</a:t>
            </a:r>
          </a:p>
          <a:p>
            <a:pPr>
              <a:lnSpc>
                <a:spcPts val="42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Ministerio </a:t>
            </a: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de Industria, Comercio y Minería</a:t>
            </a:r>
          </a:p>
          <a:p>
            <a:pPr>
              <a:lnSpc>
                <a:spcPts val="42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Secretaría </a:t>
            </a: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de Planeamiento y Modernización</a:t>
            </a:r>
          </a:p>
          <a:p>
            <a:pPr>
              <a:lnSpc>
                <a:spcPts val="42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Agencia </a:t>
            </a: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Córdoba Turismo</a:t>
            </a:r>
          </a:p>
          <a:p>
            <a:pPr>
              <a:lnSpc>
                <a:spcPts val="42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Consejo </a:t>
            </a: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Federal de Inversiones - CFI</a:t>
            </a:r>
          </a:p>
          <a:p>
            <a:pPr>
              <a:lnSpc>
                <a:spcPts val="42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Banco </a:t>
            </a: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de </a:t>
            </a: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Córdoba</a:t>
            </a:r>
            <a:endParaRPr lang="es-ES" sz="2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5" r="36964"/>
          <a:stretch/>
        </p:blipFill>
        <p:spPr>
          <a:xfrm>
            <a:off x="1710318" y="2295506"/>
            <a:ext cx="433335" cy="58769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5" r="36964"/>
          <a:stretch/>
        </p:blipFill>
        <p:spPr>
          <a:xfrm>
            <a:off x="1710318" y="2838431"/>
            <a:ext cx="433335" cy="58769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5" r="36964"/>
          <a:stretch/>
        </p:blipFill>
        <p:spPr>
          <a:xfrm>
            <a:off x="1710318" y="3371831"/>
            <a:ext cx="433335" cy="58769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5" r="36964"/>
          <a:stretch/>
        </p:blipFill>
        <p:spPr>
          <a:xfrm>
            <a:off x="1710318" y="3886181"/>
            <a:ext cx="433335" cy="58769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5" r="36964"/>
          <a:stretch/>
        </p:blipFill>
        <p:spPr>
          <a:xfrm>
            <a:off x="1710318" y="4438631"/>
            <a:ext cx="433335" cy="58769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5" r="36964"/>
          <a:stretch/>
        </p:blipFill>
        <p:spPr>
          <a:xfrm>
            <a:off x="1710318" y="4962506"/>
            <a:ext cx="433335" cy="5876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06" y="5779071"/>
            <a:ext cx="7799388" cy="11364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44" y="-259814"/>
            <a:ext cx="2156219" cy="271963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24" y="202783"/>
            <a:ext cx="3145851" cy="285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20933" y="847570"/>
            <a:ext cx="772786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latin typeface="DIN Pro Black" panose="020B0A04020101010102" pitchFamily="34" charset="0"/>
                <a:ea typeface="Times New Roman" panose="02020603050405020304" pitchFamily="18" charset="0"/>
                <a:cs typeface="DIN Pro Black" panose="020B0A04020101010102" pitchFamily="34" charset="0"/>
              </a:rPr>
              <a:t>INSTITUCIONES COOPERANTES</a:t>
            </a:r>
            <a:endParaRPr lang="es-AR" sz="3600" dirty="0"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96306" y="1293356"/>
            <a:ext cx="7294532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Empresa </a:t>
            </a: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Provincial de Energía </a:t>
            </a: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Córdoba </a:t>
            </a: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(EPEC)</a:t>
            </a:r>
          </a:p>
          <a:p>
            <a:pPr>
              <a:lnSpc>
                <a:spcPts val="46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Universidad </a:t>
            </a: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Tecnológica Nacional</a:t>
            </a:r>
          </a:p>
          <a:p>
            <a:pPr>
              <a:lnSpc>
                <a:spcPts val="46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Federaciones </a:t>
            </a: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de Cooperativas Eléctricas</a:t>
            </a:r>
          </a:p>
          <a:p>
            <a:pPr>
              <a:lnSpc>
                <a:spcPts val="46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Cámaras </a:t>
            </a: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Empresariales y Colegios Profesionales </a:t>
            </a: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Afines</a:t>
            </a:r>
          </a:p>
          <a:p>
            <a:pPr>
              <a:lnSpc>
                <a:spcPts val="46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Ministerio </a:t>
            </a: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de Finanzas</a:t>
            </a:r>
          </a:p>
          <a:p>
            <a:pPr>
              <a:lnSpc>
                <a:spcPts val="4600"/>
              </a:lnSpc>
            </a:pP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CEC </a:t>
            </a:r>
            <a:r>
              <a:rPr lang="es-ES" sz="2400" dirty="0">
                <a:latin typeface="DIN Pro Bold" panose="020B0804020101020102" pitchFamily="34" charset="0"/>
                <a:cs typeface="DIN Pro Bold" panose="020B0804020101020102" pitchFamily="34" charset="0"/>
              </a:rPr>
              <a:t>- CIECS (Conicet-UNC</a:t>
            </a:r>
            <a:r>
              <a:rPr lang="es-ES" sz="24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)</a:t>
            </a:r>
            <a:endParaRPr lang="es-ES" sz="2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5" r="36964"/>
          <a:stretch/>
        </p:blipFill>
        <p:spPr>
          <a:xfrm>
            <a:off x="1762971" y="1293356"/>
            <a:ext cx="433335" cy="5876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5" r="36964"/>
          <a:stretch/>
        </p:blipFill>
        <p:spPr>
          <a:xfrm>
            <a:off x="1762971" y="1884927"/>
            <a:ext cx="433335" cy="58769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5" r="36964"/>
          <a:stretch/>
        </p:blipFill>
        <p:spPr>
          <a:xfrm>
            <a:off x="1762971" y="2475477"/>
            <a:ext cx="433335" cy="58769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5" r="36964"/>
          <a:stretch/>
        </p:blipFill>
        <p:spPr>
          <a:xfrm>
            <a:off x="1762971" y="3075552"/>
            <a:ext cx="433335" cy="58769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5" r="36964"/>
          <a:stretch/>
        </p:blipFill>
        <p:spPr>
          <a:xfrm>
            <a:off x="1762971" y="4228077"/>
            <a:ext cx="433335" cy="58769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06" y="5779071"/>
            <a:ext cx="7799388" cy="113647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44" y="-259814"/>
            <a:ext cx="2156219" cy="271963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34" y="3027765"/>
            <a:ext cx="2913591" cy="264224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5" r="36964"/>
          <a:stretch/>
        </p:blipFill>
        <p:spPr>
          <a:xfrm>
            <a:off x="1762971" y="4875777"/>
            <a:ext cx="433335" cy="5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22" y="400050"/>
            <a:ext cx="4509366" cy="46291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0" t="3279" r="61720" b="-3279"/>
          <a:stretch/>
        </p:blipFill>
        <p:spPr>
          <a:xfrm>
            <a:off x="248974" y="1462664"/>
            <a:ext cx="1094088" cy="132704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602778"/>
            <a:ext cx="12192000" cy="125522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" y="5838301"/>
            <a:ext cx="12020204" cy="76823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290770" y="2202242"/>
            <a:ext cx="6132810" cy="60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8000" dirty="0" smtClean="0">
                <a:solidFill>
                  <a:schemeClr val="bg1"/>
                </a:solidFill>
                <a:latin typeface="DIN Pro Black" panose="020B0A04020101010102" pitchFamily="34" charset="0"/>
                <a:ea typeface="Times New Roman" panose="02020603050405020304" pitchFamily="18" charset="0"/>
                <a:cs typeface="DIN Pro Black" panose="020B0A04020101010102" pitchFamily="34" charset="0"/>
              </a:rPr>
              <a:t>MUCHAS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168663" y="3363289"/>
            <a:ext cx="6254917" cy="693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300"/>
              </a:lnSpc>
            </a:pPr>
            <a:r>
              <a:rPr lang="es-ES" sz="11500" dirty="0">
                <a:latin typeface="DIN Pro Black" panose="020B0A04020101010102" pitchFamily="34" charset="0"/>
                <a:ea typeface="Times New Roman" panose="02020603050405020304" pitchFamily="18" charset="0"/>
                <a:cs typeface="DIN Pro Black" panose="020B0A04020101010102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8344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6" r="69602"/>
          <a:stretch/>
        </p:blipFill>
        <p:spPr>
          <a:xfrm>
            <a:off x="4005471" y="970535"/>
            <a:ext cx="2501524" cy="101588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7" t="49526" r="30084"/>
          <a:stretch/>
        </p:blipFill>
        <p:spPr>
          <a:xfrm>
            <a:off x="3974473" y="2647311"/>
            <a:ext cx="2446302" cy="8858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0" t="7172" r="1796" b="58069"/>
          <a:stretch/>
        </p:blipFill>
        <p:spPr>
          <a:xfrm>
            <a:off x="4184959" y="3956344"/>
            <a:ext cx="2329084" cy="9760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265871"/>
            <a:ext cx="2747454" cy="249158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1" r="61713"/>
          <a:stretch/>
        </p:blipFill>
        <p:spPr>
          <a:xfrm>
            <a:off x="3261237" y="1018133"/>
            <a:ext cx="626532" cy="71510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1" r="61713"/>
          <a:stretch/>
        </p:blipFill>
        <p:spPr>
          <a:xfrm>
            <a:off x="3261237" y="2664053"/>
            <a:ext cx="626532" cy="71510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1" r="61713"/>
          <a:stretch/>
        </p:blipFill>
        <p:spPr>
          <a:xfrm>
            <a:off x="3261237" y="4085530"/>
            <a:ext cx="626532" cy="71510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1" r="61713"/>
          <a:stretch/>
        </p:blipFill>
        <p:spPr>
          <a:xfrm>
            <a:off x="6652830" y="2434670"/>
            <a:ext cx="925284" cy="105609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4" t="27102" r="2331" b="32910"/>
          <a:stretch/>
        </p:blipFill>
        <p:spPr>
          <a:xfrm>
            <a:off x="7677545" y="1597434"/>
            <a:ext cx="4106468" cy="279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CuadroTexto 21"/>
          <p:cNvSpPr txBox="1"/>
          <p:nvPr/>
        </p:nvSpPr>
        <p:spPr>
          <a:xfrm>
            <a:off x="7677545" y="1763568"/>
            <a:ext cx="409942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s-ES" sz="25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Promover el </a:t>
            </a:r>
            <a:r>
              <a:rPr lang="es-ES" sz="2500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USO RESPONSABLE de la energía y su generación renovable, mediante </a:t>
            </a:r>
            <a:r>
              <a:rPr lang="es-ES" sz="2400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PROYECTOS DE EFICIENCIA ENERGÉTICA </a:t>
            </a:r>
            <a:r>
              <a:rPr lang="es-ES" sz="2500" dirty="0" smtClean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Y TECNOLOGÍAS LIMPIAS. </a:t>
            </a:r>
            <a:endParaRPr lang="es-ES" sz="2500" dirty="0">
              <a:solidFill>
                <a:schemeClr val="bg1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1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1" y="5557746"/>
            <a:ext cx="7701963" cy="11222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55" y="3760341"/>
            <a:ext cx="3219520" cy="291968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620804" y="1996520"/>
            <a:ext cx="930437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s-ES" sz="9000" b="1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ANTECEDENTES</a:t>
            </a:r>
            <a:endParaRPr lang="es-ES" sz="9000" b="1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pPr>
              <a:lnSpc>
                <a:spcPts val="5000"/>
              </a:lnSpc>
            </a:pPr>
            <a:endParaRPr lang="es-ES" sz="9000" b="1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7" t="-3279" r="62220" b="3279"/>
          <a:stretch/>
        </p:blipFill>
        <p:spPr>
          <a:xfrm>
            <a:off x="329504" y="1006728"/>
            <a:ext cx="1407856" cy="18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7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679348" y="265244"/>
            <a:ext cx="1422669" cy="161873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54572" y="831884"/>
            <a:ext cx="59722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latin typeface="DIN Pro Black" panose="020B0A04020101010102" pitchFamily="34" charset="0"/>
                <a:cs typeface="DIN Pro Black" panose="020B0A04020101010102" pitchFamily="34" charset="0"/>
              </a:rPr>
              <a:t>Ley P</a:t>
            </a:r>
            <a:r>
              <a:rPr lang="es-ES" sz="3600" dirty="0" smtClean="0">
                <a:latin typeface="DIN Pro Black" panose="020B0A04020101010102" pitchFamily="34" charset="0"/>
                <a:cs typeface="DIN Pro Black" panose="020B0A04020101010102" pitchFamily="34" charset="0"/>
              </a:rPr>
              <a:t>rovincial 10.572</a:t>
            </a:r>
          </a:p>
          <a:p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Promoción de Eficiencia Energética 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531903" y="1809514"/>
            <a:ext cx="1422669" cy="1618733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954572" y="4024735"/>
            <a:ext cx="4707699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latin typeface="DIN Pro Black" panose="020B0A04020101010102" pitchFamily="34" charset="0"/>
                <a:cs typeface="DIN Pro Black" panose="020B0A04020101010102" pitchFamily="34" charset="0"/>
              </a:rPr>
              <a:t>Ley Provincial 10.604</a:t>
            </a:r>
          </a:p>
          <a:p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Generación Distribuida </a:t>
            </a:r>
          </a:p>
          <a:p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con Fuentes </a:t>
            </a:r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R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enovables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679380" y="3482494"/>
            <a:ext cx="1422669" cy="1618733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954572" y="2430401"/>
            <a:ext cx="48958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latin typeface="DIN Pro Black" panose="020B0A04020101010102" pitchFamily="34" charset="0"/>
                <a:cs typeface="DIN Pro Black" panose="020B0A04020101010102" pitchFamily="34" charset="0"/>
              </a:rPr>
              <a:t>Ley Provincial 10.573</a:t>
            </a:r>
          </a:p>
          <a:p>
            <a:r>
              <a:rPr lang="es-ES" sz="2800" dirty="0">
                <a:latin typeface="DIN Pro Bold" panose="020B0804020101020102" pitchFamily="34" charset="0"/>
                <a:cs typeface="DIN Pro Bold" panose="020B0804020101020102" pitchFamily="34" charset="0"/>
              </a:rPr>
              <a:t>Agua </a:t>
            </a:r>
            <a:r>
              <a:rPr lang="es-ES" sz="2800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Caliente Solar Térmica </a:t>
            </a:r>
            <a:endParaRPr lang="es-ES" sz="28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056" y="180807"/>
            <a:ext cx="3388652" cy="307306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20804" y="1996520"/>
            <a:ext cx="6101991" cy="1436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es-ES" sz="9000" b="1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OBJETIVOS</a:t>
            </a:r>
          </a:p>
          <a:p>
            <a:pPr>
              <a:lnSpc>
                <a:spcPts val="5000"/>
              </a:lnSpc>
            </a:pPr>
            <a:endParaRPr lang="es-ES" sz="9000" b="1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1" y="5557746"/>
            <a:ext cx="7701963" cy="11222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55" y="3760341"/>
            <a:ext cx="3219520" cy="29196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7" t="-3279" r="62220" b="3279"/>
          <a:stretch/>
        </p:blipFill>
        <p:spPr>
          <a:xfrm>
            <a:off x="329504" y="1001705"/>
            <a:ext cx="1407856" cy="18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2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489803" y="338196"/>
            <a:ext cx="1214612" cy="138200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15292" y="1472349"/>
            <a:ext cx="4716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Gestores Energéticos</a:t>
            </a:r>
            <a:endParaRPr lang="es-ES" sz="36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23" y="166709"/>
            <a:ext cx="3262745" cy="295888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1640508" y="803561"/>
            <a:ext cx="2082848" cy="70788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uadroTexto 14"/>
          <p:cNvSpPr txBox="1"/>
          <p:nvPr/>
        </p:nvSpPr>
        <p:spPr>
          <a:xfrm>
            <a:off x="1686283" y="834338"/>
            <a:ext cx="204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FORMAR</a:t>
            </a:r>
            <a:endParaRPr lang="es-ES" dirty="0">
              <a:solidFill>
                <a:schemeClr val="bg1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30765" y="204932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Disponer de especialistas con criterios técnicos homogéneos.</a:t>
            </a:r>
            <a:endParaRPr lang="es-ES" sz="200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530765" y="3842730"/>
            <a:ext cx="7328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PyMEs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y </a:t>
            </a:r>
            <a:r>
              <a:rPr lang="es-E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Micro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Emprendimientos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1640508" y="3125595"/>
            <a:ext cx="2259351" cy="70788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CuadroTexto 24"/>
          <p:cNvSpPr txBox="1"/>
          <p:nvPr/>
        </p:nvSpPr>
        <p:spPr>
          <a:xfrm>
            <a:off x="1681549" y="3143235"/>
            <a:ext cx="2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RELEVAR</a:t>
            </a:r>
            <a:endParaRPr lang="es-ES" dirty="0">
              <a:solidFill>
                <a:schemeClr val="bg1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546238" y="441970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Realizar relevamientos energéticos gratuitos para las </a:t>
            </a:r>
            <a:r>
              <a:rPr lang="es-ES" sz="2000" dirty="0" err="1" smtClean="0">
                <a:latin typeface="DIN Pro Medium" panose="020B0604020101020102" pitchFamily="34" charset="0"/>
                <a:cs typeface="DIN Pro Medium" panose="020B0604020101020102" pitchFamily="34" charset="0"/>
              </a:rPr>
              <a:t>PyMEs</a:t>
            </a:r>
            <a:r>
              <a:rPr lang="es-ES" sz="2000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 y Micro Emprendimientos, realizados </a:t>
            </a:r>
            <a:r>
              <a:rPr lang="es-ES" sz="2000" dirty="0">
                <a:latin typeface="DIN Pro Medium" panose="020B0604020101020102" pitchFamily="34" charset="0"/>
                <a:cs typeface="DIN Pro Medium" panose="020B0604020101020102" pitchFamily="34" charset="0"/>
              </a:rPr>
              <a:t>por </a:t>
            </a:r>
            <a:r>
              <a:rPr lang="es-ES" sz="2000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los Gestores Energéticos.</a:t>
            </a:r>
            <a:endParaRPr lang="es-ES" sz="200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489803" y="2675622"/>
            <a:ext cx="1214612" cy="138200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12316" y="1093967"/>
            <a:ext cx="187820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Créditos</a:t>
            </a:r>
            <a:endParaRPr lang="es-ES" sz="34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39883" y="575071"/>
            <a:ext cx="2047760" cy="60015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uadroTexto 14"/>
          <p:cNvSpPr txBox="1"/>
          <p:nvPr/>
        </p:nvSpPr>
        <p:spPr>
          <a:xfrm>
            <a:off x="1646370" y="570835"/>
            <a:ext cx="205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OTORGAR</a:t>
            </a:r>
            <a:endParaRPr lang="es-ES" sz="1600" dirty="0">
              <a:solidFill>
                <a:schemeClr val="bg1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12316" y="1581831"/>
            <a:ext cx="719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DIN Pro Medium" panose="020B0604020101020102" pitchFamily="34" charset="0"/>
                <a:cs typeface="DIN Pro Medium" panose="020B0604020101020102" pitchFamily="34" charset="0"/>
              </a:rPr>
              <a:t>Financiar, </a:t>
            </a:r>
            <a:r>
              <a:rPr lang="es-ES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con </a:t>
            </a:r>
            <a:r>
              <a:rPr lang="es-ES" dirty="0">
                <a:latin typeface="DIN Pro Medium" panose="020B0604020101020102" pitchFamily="34" charset="0"/>
                <a:cs typeface="DIN Pro Medium" panose="020B0604020101020102" pitchFamily="34" charset="0"/>
              </a:rPr>
              <a:t>tasas </a:t>
            </a:r>
            <a:r>
              <a:rPr lang="es-ES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bonificadas, inversiones </a:t>
            </a:r>
            <a:r>
              <a:rPr lang="es-ES" dirty="0">
                <a:latin typeface="DIN Pro Medium" panose="020B0604020101020102" pitchFamily="34" charset="0"/>
                <a:cs typeface="DIN Pro Medium" panose="020B0604020101020102" pitchFamily="34" charset="0"/>
              </a:rPr>
              <a:t>en </a:t>
            </a:r>
            <a:r>
              <a:rPr lang="es-ES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eficiencia </a:t>
            </a:r>
            <a:r>
              <a:rPr lang="es-ES" dirty="0">
                <a:latin typeface="DIN Pro Medium" panose="020B0604020101020102" pitchFamily="34" charset="0"/>
                <a:cs typeface="DIN Pro Medium" panose="020B0604020101020102" pitchFamily="34" charset="0"/>
              </a:rPr>
              <a:t>e</a:t>
            </a:r>
            <a:r>
              <a:rPr lang="es-ES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nergética </a:t>
            </a:r>
            <a:r>
              <a:rPr lang="es-ES" dirty="0">
                <a:latin typeface="DIN Pro Medium" panose="020B0604020101020102" pitchFamily="34" charset="0"/>
                <a:cs typeface="DIN Pro Medium" panose="020B0604020101020102" pitchFamily="34" charset="0"/>
              </a:rPr>
              <a:t>y </a:t>
            </a:r>
            <a:r>
              <a:rPr lang="es-ES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generación </a:t>
            </a:r>
            <a:r>
              <a:rPr lang="es-ES" dirty="0">
                <a:latin typeface="DIN Pro Medium" panose="020B0604020101020102" pitchFamily="34" charset="0"/>
                <a:cs typeface="DIN Pro Medium" panose="020B0604020101020102" pitchFamily="34" charset="0"/>
              </a:rPr>
              <a:t>de </a:t>
            </a:r>
            <a:r>
              <a:rPr lang="es-ES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energía </a:t>
            </a:r>
            <a:r>
              <a:rPr lang="es-ES" dirty="0">
                <a:latin typeface="DIN Pro Medium" panose="020B0604020101020102" pitchFamily="34" charset="0"/>
                <a:cs typeface="DIN Pro Medium" panose="020B0604020101020102" pitchFamily="34" charset="0"/>
              </a:rPr>
              <a:t>a partir de fuentes </a:t>
            </a:r>
            <a:r>
              <a:rPr lang="es-ES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renovables.</a:t>
            </a:r>
            <a:endParaRPr lang="es-ES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512316" y="3035261"/>
            <a:ext cx="66044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Competitividad de las </a:t>
            </a:r>
            <a:r>
              <a:rPr lang="es-ES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empresas</a:t>
            </a:r>
            <a:endParaRPr lang="es-ES" sz="34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1646370" y="2496758"/>
            <a:ext cx="2764906" cy="60015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CuadroTexto 30"/>
          <p:cNvSpPr txBox="1"/>
          <p:nvPr/>
        </p:nvSpPr>
        <p:spPr>
          <a:xfrm>
            <a:off x="1696934" y="2492522"/>
            <a:ext cx="292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FORTALECER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1512316" y="3532511"/>
            <a:ext cx="7199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DIN Pro Medium" panose="020B0604020101020102" pitchFamily="34" charset="0"/>
                <a:cs typeface="DIN Pro Medium" panose="020B0604020101020102" pitchFamily="34" charset="0"/>
              </a:rPr>
              <a:t>Reducir el impacto de la energía en la matriz de </a:t>
            </a:r>
            <a:r>
              <a:rPr lang="es-ES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costos.</a:t>
            </a:r>
            <a:endParaRPr lang="es-ES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520728" y="4692668"/>
            <a:ext cx="427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D</a:t>
            </a: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esarrollo sostenible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1631950" y="4121438"/>
            <a:ext cx="2376098" cy="60015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CuadroTexto 35"/>
          <p:cNvSpPr txBox="1"/>
          <p:nvPr/>
        </p:nvSpPr>
        <p:spPr>
          <a:xfrm>
            <a:off x="1682514" y="4117202"/>
            <a:ext cx="2325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FOMENTAR</a:t>
            </a:r>
            <a:endParaRPr lang="es-ES" sz="3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1532694" y="5175855"/>
            <a:ext cx="10410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Usar eficiente y responsablemente la </a:t>
            </a:r>
            <a:r>
              <a:rPr lang="es-ES" dirty="0">
                <a:latin typeface="DIN Pro Medium" panose="020B0604020101020102" pitchFamily="34" charset="0"/>
                <a:cs typeface="DIN Pro Medium" panose="020B0604020101020102" pitchFamily="34" charset="0"/>
              </a:rPr>
              <a:t>energía </a:t>
            </a:r>
            <a:r>
              <a:rPr lang="es-ES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e incorporar generación más limpia.</a:t>
            </a:r>
            <a:endParaRPr lang="es-ES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479079" y="95862"/>
            <a:ext cx="1214612" cy="138200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479079" y="2007790"/>
            <a:ext cx="1214612" cy="138200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r="17422"/>
          <a:stretch/>
        </p:blipFill>
        <p:spPr>
          <a:xfrm>
            <a:off x="479079" y="3628769"/>
            <a:ext cx="1214612" cy="138200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23" y="166709"/>
            <a:ext cx="3262745" cy="295888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3"/>
          <a:stretch/>
        </p:blipFill>
        <p:spPr>
          <a:xfrm>
            <a:off x="0" y="5776661"/>
            <a:ext cx="12192000" cy="108622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781675"/>
            <a:ext cx="7799388" cy="11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4583</TotalTime>
  <Words>949</Words>
  <Application>Microsoft Office PowerPoint</Application>
  <PresentationFormat>Panorámica</PresentationFormat>
  <Paragraphs>166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DIN Pro Black</vt:lpstr>
      <vt:lpstr>DIN Pro Bold</vt:lpstr>
      <vt:lpstr>DIN Pro Medium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Jornadas Internacionales de Salud Pública  “Salud y Ambiente para el Desarrollo Sostenible” Córdoba, 5, 6  y 7 de junio</dc:title>
  <dc:creator>Marta</dc:creator>
  <cp:lastModifiedBy>admin</cp:lastModifiedBy>
  <cp:revision>301</cp:revision>
  <dcterms:created xsi:type="dcterms:W3CDTF">2017-04-09T21:20:48Z</dcterms:created>
  <dcterms:modified xsi:type="dcterms:W3CDTF">2019-02-28T01:26:57Z</dcterms:modified>
</cp:coreProperties>
</file>